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0" r:id="rId5"/>
    <p:sldId id="302" r:id="rId6"/>
    <p:sldId id="294" r:id="rId7"/>
    <p:sldId id="307" r:id="rId8"/>
    <p:sldId id="320" r:id="rId9"/>
    <p:sldId id="333" r:id="rId10"/>
    <p:sldId id="295" r:id="rId11"/>
    <p:sldId id="332" r:id="rId12"/>
    <p:sldId id="347" r:id="rId13"/>
    <p:sldId id="335" r:id="rId14"/>
    <p:sldId id="336" r:id="rId15"/>
    <p:sldId id="346" r:id="rId16"/>
    <p:sldId id="297" r:id="rId17"/>
    <p:sldId id="348" r:id="rId18"/>
    <p:sldId id="322" r:id="rId19"/>
    <p:sldId id="344" r:id="rId20"/>
    <p:sldId id="330" r:id="rId21"/>
    <p:sldId id="313" r:id="rId22"/>
    <p:sldId id="303" r:id="rId23"/>
    <p:sldId id="311" r:id="rId24"/>
    <p:sldId id="342" r:id="rId25"/>
    <p:sldId id="343" r:id="rId26"/>
    <p:sldId id="289" r:id="rId27"/>
  </p:sldIdLst>
  <p:sldSz cx="9144000" cy="6858000" type="screen4x3"/>
  <p:notesSz cx="7010400" cy="92964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C5BEB7A-A188-CF4F-9927-DF789391C5BA}">
          <p14:sldIdLst>
            <p14:sldId id="270"/>
            <p14:sldId id="302"/>
            <p14:sldId id="294"/>
            <p14:sldId id="307"/>
            <p14:sldId id="320"/>
            <p14:sldId id="333"/>
            <p14:sldId id="295"/>
            <p14:sldId id="332"/>
            <p14:sldId id="347"/>
            <p14:sldId id="335"/>
            <p14:sldId id="336"/>
            <p14:sldId id="346"/>
            <p14:sldId id="297"/>
            <p14:sldId id="348"/>
            <p14:sldId id="322"/>
            <p14:sldId id="344"/>
            <p14:sldId id="330"/>
            <p14:sldId id="313"/>
            <p14:sldId id="303"/>
            <p14:sldId id="311"/>
            <p14:sldId id="342"/>
            <p14:sldId id="343"/>
            <p14:sldId id="289"/>
          </p14:sldIdLst>
        </p14:section>
        <p14:section name="Sezione senza titolo" id="{DFB3D57E-C4AE-1649-BBDD-0847A631D1C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336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6FF"/>
    <a:srgbClr val="4F81BD"/>
    <a:srgbClr val="BBDBFF"/>
    <a:srgbClr val="3B897A"/>
    <a:srgbClr val="339966"/>
    <a:srgbClr val="006600"/>
    <a:srgbClr val="339933"/>
    <a:srgbClr val="F68D36"/>
    <a:srgbClr val="002060"/>
    <a:srgbClr val="0D7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360" y="96"/>
      </p:cViewPr>
      <p:guideLst>
        <p:guide orient="horz" pos="3336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rgbClr val="EC6516"/>
              </a:solidFill>
            </c:spPr>
          </c:dPt>
          <c:dPt>
            <c:idx val="1"/>
            <c:bubble3D val="0"/>
            <c:spPr>
              <a:solidFill>
                <a:srgbClr val="172440"/>
              </a:solidFill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>
              <a:latin typeface="Gill Sans Light"/>
            </a:defRPr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72440"/>
            </a:solidFill>
          </c:spPr>
          <c:cat>
            <c:numRef>
              <c:f>Foglio1!$A$2:$A$6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EC6516"/>
            </a:solidFill>
          </c:spPr>
          <c:cat>
            <c:numRef>
              <c:f>Foglio1!$A$2:$A$6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Foglio1!$C$2:$C$6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187872"/>
        <c:axId val="237182776"/>
      </c:areaChart>
      <c:dateAx>
        <c:axId val="23718787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505150"/>
                </a:solidFill>
                <a:latin typeface="Gill Sans Light"/>
              </a:defRPr>
            </a:pPr>
            <a:endParaRPr lang="it-IT"/>
          </a:p>
        </c:txPr>
        <c:crossAx val="237182776"/>
        <c:crosses val="autoZero"/>
        <c:auto val="1"/>
        <c:lblOffset val="100"/>
        <c:baseTimeUnit val="days"/>
      </c:dateAx>
      <c:valAx>
        <c:axId val="237182776"/>
        <c:scaling>
          <c:orientation val="minMax"/>
        </c:scaling>
        <c:delete val="0"/>
        <c:axPos val="l"/>
        <c:majorGridlines>
          <c:spPr>
            <a:ln>
              <a:solidFill>
                <a:srgbClr val="50515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solidFill>
                  <a:srgbClr val="505150"/>
                </a:solidFill>
                <a:latin typeface="Gill Sans Light"/>
              </a:defRPr>
            </a:pPr>
            <a:endParaRPr lang="it-IT"/>
          </a:p>
        </c:txPr>
        <c:crossAx val="237187872"/>
        <c:crosses val="autoZero"/>
        <c:crossBetween val="midCat"/>
      </c:valAx>
      <c:spPr>
        <a:ln w="3175" cap="sq" cmpd="sng">
          <a:solidFill>
            <a:srgbClr val="505150"/>
          </a:solidFill>
          <a:prstDash val="sysDot"/>
          <a:round/>
        </a:ln>
      </c:spPr>
    </c:plotArea>
    <c:legend>
      <c:legendPos val="r"/>
      <c:layout>
        <c:manualLayout>
          <c:xMode val="edge"/>
          <c:yMode val="edge"/>
          <c:x val="0.85519108540756805"/>
          <c:y val="0.65893650804484605"/>
          <c:w val="0.14133676668356396"/>
          <c:h val="0.222537978088335"/>
        </c:manualLayout>
      </c:layout>
      <c:overlay val="0"/>
      <c:txPr>
        <a:bodyPr/>
        <a:lstStyle/>
        <a:p>
          <a:pPr>
            <a:defRPr>
              <a:latin typeface="Gill Sans Light"/>
            </a:defRPr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F74DFE-FBAA-CB4A-A4C8-A7EBCE6252EC}" type="datetimeFigureOut">
              <a:rPr lang="it-IT" smtClean="0"/>
              <a:pPr/>
              <a:t>20/04/2016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CA04C1-7878-9E42-BC9E-53DDAFE933F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844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95DF0D-9F33-E246-91C5-888749F9B8C7}" type="datetimeFigureOut">
              <a:rPr lang="it-IT" smtClean="0"/>
              <a:pPr/>
              <a:t>20/04/2016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DA3FBB-CD3F-1241-955B-FE80CCB3C0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387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 userDrawn="1"/>
        </p:nvSpPr>
        <p:spPr>
          <a:xfrm>
            <a:off x="7630669" y="2158264"/>
            <a:ext cx="3026662" cy="3026666"/>
          </a:xfrm>
          <a:prstGeom prst="ellipse">
            <a:avLst/>
          </a:prstGeom>
          <a:solidFill>
            <a:srgbClr val="EC6516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C6516"/>
              </a:solidFill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3270093" cy="365125"/>
          </a:xfrm>
        </p:spPr>
        <p:txBody>
          <a:bodyPr/>
          <a:lstStyle/>
          <a:p>
            <a:r>
              <a:rPr lang="it-IT" dirty="0" smtClean="0">
                <a:solidFill>
                  <a:srgbClr val="EC6516"/>
                </a:solidFill>
              </a:rPr>
              <a:t>Dipartimento / Luogo / </a:t>
            </a:r>
            <a:fld id="{A3D1FF6B-378F-6345-B595-2ED98421976E}" type="datetime2">
              <a:rPr lang="it-IT" smtClean="0">
                <a:solidFill>
                  <a:srgbClr val="EC6516"/>
                </a:solidFill>
              </a:rPr>
              <a:pPr/>
              <a:t>mercoledì 20 aprile 2016</a:t>
            </a:fld>
            <a:endParaRPr lang="it-IT" dirty="0">
              <a:solidFill>
                <a:srgbClr val="EC6516"/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457200" y="4991570"/>
            <a:ext cx="8229600" cy="1089518"/>
          </a:xfrm>
        </p:spPr>
        <p:txBody>
          <a:bodyPr>
            <a:normAutofit fontScale="90000"/>
          </a:bodyPr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algn="l"/>
            <a:r>
              <a:rPr lang="it-IT" dirty="0" smtClean="0">
                <a:solidFill>
                  <a:srgbClr val="EC6516"/>
                </a:solidFill>
              </a:rPr>
              <a:t>Titolo 40pt/</a:t>
            </a:r>
            <a:r>
              <a:rPr lang="it-IT" dirty="0" err="1" smtClean="0">
                <a:solidFill>
                  <a:srgbClr val="EC6516"/>
                </a:solidFill>
              </a:rPr>
              <a:t>OceanSans</a:t>
            </a:r>
            <a:r>
              <a:rPr lang="it-IT" dirty="0" smtClean="0">
                <a:solidFill>
                  <a:srgbClr val="EC6516"/>
                </a:solidFill>
              </a:rPr>
              <a:t> </a:t>
            </a:r>
            <a:r>
              <a:rPr lang="it-IT" dirty="0" err="1" smtClean="0">
                <a:solidFill>
                  <a:srgbClr val="EC6516"/>
                </a:solidFill>
              </a:rPr>
              <a:t>BookSemiExt</a:t>
            </a:r>
            <a:r>
              <a:rPr lang="it-IT" dirty="0" smtClean="0">
                <a:solidFill>
                  <a:srgbClr val="EC6516"/>
                </a:solidFill>
              </a:rPr>
              <a:t/>
            </a:r>
            <a:br>
              <a:rPr lang="it-IT" dirty="0" smtClean="0">
                <a:solidFill>
                  <a:srgbClr val="EC6516"/>
                </a:solidFill>
              </a:rPr>
            </a:br>
            <a:r>
              <a:rPr lang="it-IT" sz="3000" dirty="0" smtClean="0">
                <a:solidFill>
                  <a:srgbClr val="EC6516"/>
                </a:solidFill>
              </a:rPr>
              <a:t>Sottotitolo opzionale 27pt/ Ocean Sans Book Semi </a:t>
            </a:r>
            <a:r>
              <a:rPr lang="it-IT" sz="3000" dirty="0" err="1" smtClean="0">
                <a:solidFill>
                  <a:srgbClr val="EC6516"/>
                </a:solidFill>
              </a:rPr>
              <a:t>Ext</a:t>
            </a:r>
            <a:endParaRPr lang="it-IT" sz="3000" dirty="0">
              <a:solidFill>
                <a:srgbClr val="EC65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</a:t>
            </a:r>
            <a:r>
              <a:rPr lang="it-IT" dirty="0" err="1" smtClean="0"/>
              <a:t>Std</a:t>
            </a:r>
            <a:r>
              <a:rPr lang="it-IT" dirty="0" smtClean="0"/>
              <a:t> Book </a:t>
            </a:r>
            <a:r>
              <a:rPr lang="it-IT" dirty="0" err="1" smtClean="0"/>
              <a:t>Semiext</a:t>
            </a:r>
            <a:r>
              <a:rPr lang="it-IT" dirty="0" smtClean="0"/>
              <a:t> 40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254460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Gill sans light</a:t>
            </a:r>
          </a:p>
          <a:p>
            <a:pPr lvl="0"/>
            <a:r>
              <a:rPr lang="it-IT" dirty="0" smtClean="0"/>
              <a:t>24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3184367"/>
            <a:ext cx="4040188" cy="29417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2"/>
            <a:r>
              <a:rPr lang="it-IT" dirty="0" smtClean="0"/>
              <a:t>Terzo livello Gill sans light 18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54460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Gill sans light</a:t>
            </a:r>
          </a:p>
          <a:p>
            <a:pPr lvl="0"/>
            <a:r>
              <a:rPr lang="it-IT" dirty="0" smtClean="0"/>
              <a:t>24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3184367"/>
            <a:ext cx="4041775" cy="29417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2"/>
            <a:r>
              <a:rPr lang="it-IT" dirty="0" smtClean="0"/>
              <a:t>Terzo livello Gill sans light 18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CB2D-0458-0549-8BE0-5DDF52758BB3}" type="datetime2">
              <a:rPr lang="it-IT" smtClean="0"/>
              <a:pPr/>
              <a:t>mercoledì 20 aprile 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1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806644"/>
            <a:ext cx="8229600" cy="1143000"/>
          </a:xfrm>
        </p:spPr>
        <p:txBody>
          <a:bodyPr/>
          <a:lstStyle>
            <a:lvl1pPr>
              <a:defRPr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</a:t>
            </a:r>
            <a:r>
              <a:rPr lang="it-IT" dirty="0" err="1" smtClean="0"/>
              <a:t>Std</a:t>
            </a:r>
            <a:r>
              <a:rPr lang="it-IT" dirty="0" smtClean="0"/>
              <a:t> Book </a:t>
            </a:r>
            <a:r>
              <a:rPr lang="it-IT" dirty="0" err="1" smtClean="0"/>
              <a:t>SemiExt</a:t>
            </a:r>
            <a:r>
              <a:rPr lang="it-IT" dirty="0" smtClean="0"/>
              <a:t> 40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C05-B132-E742-A472-215AB2C3453F}" type="datetime2">
              <a:rPr lang="it-IT" smtClean="0"/>
              <a:pPr/>
              <a:t>mercoledì 20 aprile 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2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 Foto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371559-87AE-DE46-B4EE-032A64DD7DCF}" type="datetime2">
              <a:rPr lang="it-IT" smtClean="0"/>
              <a:pPr/>
              <a:t>mercoledì 20 aprile 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7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298388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</a:t>
            </a:r>
            <a:r>
              <a:rPr lang="it-IT" dirty="0" err="1" smtClean="0"/>
              <a:t>Std</a:t>
            </a:r>
            <a:r>
              <a:rPr lang="it-IT" dirty="0" smtClean="0"/>
              <a:t> Book </a:t>
            </a:r>
            <a:r>
              <a:rPr lang="it-IT" dirty="0" err="1" smtClean="0"/>
              <a:t>SemiExt</a:t>
            </a:r>
            <a:r>
              <a:rPr lang="it-IT" dirty="0" smtClean="0"/>
              <a:t> 20pt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298388"/>
            <a:ext cx="5111750" cy="4827775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 baseline="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Primo livello Gill Sans Light 32 </a:t>
            </a:r>
            <a:r>
              <a:rPr lang="it-IT" dirty="0" err="1" smtClean="0"/>
              <a:t>pt</a:t>
            </a:r>
            <a:endParaRPr lang="it-IT" dirty="0" smtClean="0"/>
          </a:p>
          <a:p>
            <a:pPr lvl="1"/>
            <a:r>
              <a:rPr lang="it-IT" dirty="0" smtClean="0"/>
              <a:t>Secondo livello Gill sans light 28 </a:t>
            </a:r>
            <a:r>
              <a:rPr lang="it-IT" dirty="0" err="1" smtClean="0"/>
              <a:t>pt</a:t>
            </a:r>
            <a:endParaRPr lang="it-IT" dirty="0" smtClean="0"/>
          </a:p>
          <a:p>
            <a:pPr lvl="2"/>
            <a:r>
              <a:rPr lang="it-IT" dirty="0" smtClean="0"/>
              <a:t>Terzo livello Gill sans Light 24pt</a:t>
            </a:r>
          </a:p>
          <a:p>
            <a:pPr lvl="3"/>
            <a:r>
              <a:rPr lang="it-IT" dirty="0" smtClean="0"/>
              <a:t>Quarto livello Gill sans light 20pt</a:t>
            </a:r>
          </a:p>
          <a:p>
            <a:pPr lvl="4"/>
            <a:r>
              <a:rPr lang="it-IT" dirty="0" smtClean="0"/>
              <a:t>Quinto livello Gill sans Light 20pt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558867"/>
            <a:ext cx="3008313" cy="35672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Gill sans Light 14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9312-840C-A54E-B4FC-2868199F21BA}" type="datetime2">
              <a:rPr lang="it-IT" smtClean="0"/>
              <a:pPr/>
              <a:t>mercoledì 20 aprile 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4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</a:t>
            </a:r>
            <a:r>
              <a:rPr lang="it-IT" dirty="0" err="1" smtClean="0"/>
              <a:t>Std</a:t>
            </a:r>
            <a:r>
              <a:rPr lang="it-IT" dirty="0" smtClean="0"/>
              <a:t> Book Semi </a:t>
            </a:r>
            <a:r>
              <a:rPr lang="it-IT" dirty="0" err="1" smtClean="0"/>
              <a:t>Ext</a:t>
            </a:r>
            <a:r>
              <a:rPr lang="it-IT" dirty="0" smtClean="0"/>
              <a:t> 20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31734" y="1298387"/>
            <a:ext cx="8407508" cy="342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Gill sans Light 14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50B-6072-BD48-AFC8-99E09EB464C0}" type="datetime2">
              <a:rPr lang="it-IT" smtClean="0"/>
              <a:pPr/>
              <a:t>mercoledì 20 aprile 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0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fot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</a:t>
            </a:r>
            <a:r>
              <a:rPr lang="it-IT" dirty="0" err="1" smtClean="0"/>
              <a:t>Std</a:t>
            </a:r>
            <a:r>
              <a:rPr lang="it-IT" dirty="0" smtClean="0"/>
              <a:t> Book Semi </a:t>
            </a:r>
            <a:r>
              <a:rPr lang="it-IT" dirty="0" err="1" smtClean="0"/>
              <a:t>ext</a:t>
            </a:r>
            <a:r>
              <a:rPr lang="it-IT" dirty="0" smtClean="0"/>
              <a:t> 40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8B2E-CE3E-AC49-A520-7D88BEBC3F2E}" type="datetime2">
              <a:rPr lang="it-IT" smtClean="0"/>
              <a:pPr/>
              <a:t>mercoledì 20 aprile 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2460173"/>
            <a:ext cx="8229600" cy="3797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88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6963-8E78-4D42-B70C-9A7756923E6E}" type="datetime2">
              <a:rPr lang="it-IT" smtClean="0"/>
              <a:pPr/>
              <a:t>mercoledì 20 aprile 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 dirty="0"/>
          </a:p>
        </p:txBody>
      </p:sp>
      <p:graphicFrame>
        <p:nvGraphicFramePr>
          <p:cNvPr id="6" name="Grafico 5"/>
          <p:cNvGraphicFramePr/>
          <p:nvPr userDrawn="1">
            <p:extLst>
              <p:ext uri="{D42A27DB-BD31-4B8C-83A1-F6EECF244321}">
                <p14:modId xmlns:p14="http://schemas.microsoft.com/office/powerpoint/2010/main" val="3473622026"/>
              </p:ext>
            </p:extLst>
          </p:nvPr>
        </p:nvGraphicFramePr>
        <p:xfrm>
          <a:off x="3124200" y="1298388"/>
          <a:ext cx="5511800" cy="475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298388"/>
            <a:ext cx="2133601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</a:t>
            </a:r>
            <a:r>
              <a:rPr lang="it-IT" dirty="0" err="1" smtClean="0"/>
              <a:t>Std</a:t>
            </a:r>
            <a:r>
              <a:rPr lang="it-IT" dirty="0" smtClean="0"/>
              <a:t> Book </a:t>
            </a:r>
            <a:r>
              <a:rPr lang="it-IT" dirty="0" err="1" smtClean="0"/>
              <a:t>SemiExt</a:t>
            </a:r>
            <a:r>
              <a:rPr lang="it-IT" dirty="0" smtClean="0"/>
              <a:t> 20pt</a:t>
            </a:r>
            <a:endParaRPr lang="it-IT" dirty="0"/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2558867"/>
            <a:ext cx="2133600" cy="35672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Gill sans Light 14 </a:t>
            </a:r>
            <a:r>
              <a:rPr lang="it-IT" dirty="0" err="1" smtClean="0"/>
              <a:t>pt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7165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6963-8E78-4D42-B70C-9A7756923E6E}" type="datetime2">
              <a:rPr lang="it-IT" smtClean="0"/>
              <a:pPr/>
              <a:t>mercoledì 20 aprile 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 dirty="0"/>
          </a:p>
        </p:txBody>
      </p:sp>
      <p:graphicFrame>
        <p:nvGraphicFramePr>
          <p:cNvPr id="9" name="Grafico 8"/>
          <p:cNvGraphicFramePr/>
          <p:nvPr userDrawn="1">
            <p:extLst>
              <p:ext uri="{D42A27DB-BD31-4B8C-83A1-F6EECF244321}">
                <p14:modId xmlns:p14="http://schemas.microsoft.com/office/powerpoint/2010/main" val="760696875"/>
              </p:ext>
            </p:extLst>
          </p:nvPr>
        </p:nvGraphicFramePr>
        <p:xfrm>
          <a:off x="457200" y="2735943"/>
          <a:ext cx="8229600" cy="322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231844"/>
            <a:ext cx="8229600" cy="1143000"/>
          </a:xfrm>
        </p:spPr>
        <p:txBody>
          <a:bodyPr/>
          <a:lstStyle>
            <a:lvl1pPr>
              <a:defRPr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</a:t>
            </a:r>
            <a:r>
              <a:rPr lang="it-IT" dirty="0" err="1" smtClean="0"/>
              <a:t>Std</a:t>
            </a:r>
            <a:r>
              <a:rPr lang="it-IT" dirty="0" smtClean="0"/>
              <a:t> Book </a:t>
            </a:r>
            <a:r>
              <a:rPr lang="it-IT" dirty="0" err="1" smtClean="0"/>
              <a:t>Semiext</a:t>
            </a:r>
            <a:r>
              <a:rPr lang="it-IT" dirty="0" smtClean="0"/>
              <a:t> 40 </a:t>
            </a:r>
            <a:r>
              <a:rPr lang="it-IT" dirty="0" err="1" smtClean="0"/>
              <a:t>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52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</a:t>
            </a:r>
            <a:r>
              <a:rPr lang="it-IT" dirty="0" err="1" smtClean="0"/>
              <a:t>Std</a:t>
            </a:r>
            <a:r>
              <a:rPr lang="it-IT" dirty="0" smtClean="0"/>
              <a:t> Book Semi </a:t>
            </a:r>
            <a:r>
              <a:rPr lang="it-IT" dirty="0" err="1" smtClean="0"/>
              <a:t>Ext</a:t>
            </a:r>
            <a:r>
              <a:rPr lang="it-IT" dirty="0" smtClean="0"/>
              <a:t> 20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Gill sans Light 14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50B-6072-BD48-AFC8-99E09EB464C0}" type="datetime2">
              <a:rPr lang="it-IT" smtClean="0"/>
              <a:pPr/>
              <a:t>mercoledì 20 aprile 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259661"/>
              </p:ext>
            </p:extLst>
          </p:nvPr>
        </p:nvGraphicFramePr>
        <p:xfrm>
          <a:off x="457200" y="1604175"/>
          <a:ext cx="8229600" cy="2874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79024">
                <a:tc>
                  <a:txBody>
                    <a:bodyPr/>
                    <a:lstStyle/>
                    <a:p>
                      <a:pPr algn="l"/>
                      <a:endParaRPr lang="it-IT" b="0" i="0" dirty="0">
                        <a:solidFill>
                          <a:srgbClr val="FFFFFF"/>
                        </a:solidFill>
                        <a:latin typeface="Gill Sans"/>
                        <a:cs typeface="Gill Sans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244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0" i="0" dirty="0" smtClean="0">
                          <a:solidFill>
                            <a:srgbClr val="FFFFFF"/>
                          </a:solidFill>
                          <a:latin typeface="Gill Sans Light"/>
                          <a:cs typeface="Gill Sans Light"/>
                        </a:rPr>
                        <a:t>Colonna 1</a:t>
                      </a:r>
                      <a:endParaRPr lang="it-IT" b="0" i="0" dirty="0">
                        <a:solidFill>
                          <a:srgbClr val="FFFF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244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0" i="0" dirty="0" smtClean="0">
                          <a:solidFill>
                            <a:srgbClr val="FFFFFF"/>
                          </a:solidFill>
                          <a:latin typeface="Gill Sans Light"/>
                          <a:cs typeface="Gill Sans Light"/>
                        </a:rPr>
                        <a:t>Colonna 2</a:t>
                      </a:r>
                      <a:endParaRPr lang="it-IT" b="0" i="0" dirty="0">
                        <a:solidFill>
                          <a:srgbClr val="FFFF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244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0" i="0" dirty="0" smtClean="0">
                          <a:solidFill>
                            <a:srgbClr val="FFFFFF"/>
                          </a:solidFill>
                          <a:latin typeface="Gill Sans Light"/>
                          <a:cs typeface="Gill Sans Light"/>
                        </a:rPr>
                        <a:t>Colonna 3</a:t>
                      </a:r>
                      <a:endParaRPr lang="it-IT" b="0" i="0" dirty="0">
                        <a:solidFill>
                          <a:srgbClr val="FFFF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2440"/>
                    </a:solidFill>
                  </a:tcPr>
                </a:tc>
              </a:tr>
              <a:tr h="479024">
                <a:tc>
                  <a:txBody>
                    <a:bodyPr/>
                    <a:lstStyle/>
                    <a:p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Riga 1</a:t>
                      </a:r>
                      <a:endParaRPr lang="it-IT" sz="16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  <a:endParaRPr lang="it-IT" sz="16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024">
                <a:tc>
                  <a:txBody>
                    <a:bodyPr/>
                    <a:lstStyle/>
                    <a:p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Riga 2</a:t>
                      </a:r>
                      <a:endParaRPr lang="it-IT" sz="16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  <a:endParaRPr lang="it-IT" sz="16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9024">
                <a:tc>
                  <a:txBody>
                    <a:bodyPr/>
                    <a:lstStyle/>
                    <a:p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Riga 3</a:t>
                      </a:r>
                      <a:endParaRPr lang="it-IT" sz="16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024">
                <a:tc>
                  <a:txBody>
                    <a:bodyPr/>
                    <a:lstStyle/>
                    <a:p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Riga 4</a:t>
                      </a:r>
                      <a:endParaRPr lang="it-IT" sz="16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9024">
                <a:tc>
                  <a:txBody>
                    <a:bodyPr/>
                    <a:lstStyle/>
                    <a:p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Riga 5</a:t>
                      </a:r>
                      <a:endParaRPr lang="it-IT" sz="16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Gill Sans Light"/>
                          <a:cs typeface="Gill Sans Light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4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piti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8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 userDrawn="1"/>
        </p:nvSpPr>
        <p:spPr>
          <a:xfrm>
            <a:off x="7630669" y="2158264"/>
            <a:ext cx="3026662" cy="3026666"/>
          </a:xfrm>
          <a:prstGeom prst="ellipse">
            <a:avLst/>
          </a:prstGeom>
          <a:solidFill>
            <a:srgbClr val="EC6516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C6516"/>
              </a:solidFill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3270093" cy="365125"/>
          </a:xfrm>
        </p:spPr>
        <p:txBody>
          <a:bodyPr/>
          <a:lstStyle/>
          <a:p>
            <a:r>
              <a:rPr lang="it-IT" dirty="0" smtClean="0">
                <a:solidFill>
                  <a:srgbClr val="EC6516"/>
                </a:solidFill>
              </a:rPr>
              <a:t>Dipartimento / Luogo / </a:t>
            </a:r>
            <a:fld id="{A3D1FF6B-378F-6345-B595-2ED98421976E}" type="datetime2">
              <a:rPr lang="it-IT" smtClean="0">
                <a:solidFill>
                  <a:srgbClr val="EC6516"/>
                </a:solidFill>
              </a:rPr>
              <a:pPr/>
              <a:t>mercoledì 20 aprile 2016</a:t>
            </a:fld>
            <a:endParaRPr lang="it-IT" dirty="0">
              <a:solidFill>
                <a:srgbClr val="EC6516"/>
              </a:solidFill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457200" y="4991570"/>
            <a:ext cx="8229600" cy="1089518"/>
          </a:xfrm>
        </p:spPr>
        <p:txBody>
          <a:bodyPr>
            <a:normAutofit fontScale="90000"/>
          </a:bodyPr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algn="l"/>
            <a:r>
              <a:rPr lang="it-IT" dirty="0" smtClean="0">
                <a:solidFill>
                  <a:srgbClr val="EC6516"/>
                </a:solidFill>
              </a:rPr>
              <a:t>Titolo 40pt/</a:t>
            </a:r>
            <a:r>
              <a:rPr lang="it-IT" dirty="0" err="1" smtClean="0">
                <a:solidFill>
                  <a:srgbClr val="EC6516"/>
                </a:solidFill>
              </a:rPr>
              <a:t>OceanSans</a:t>
            </a:r>
            <a:r>
              <a:rPr lang="it-IT" dirty="0" smtClean="0">
                <a:solidFill>
                  <a:srgbClr val="EC6516"/>
                </a:solidFill>
              </a:rPr>
              <a:t> </a:t>
            </a:r>
            <a:r>
              <a:rPr lang="it-IT" dirty="0" err="1" smtClean="0">
                <a:solidFill>
                  <a:srgbClr val="EC6516"/>
                </a:solidFill>
              </a:rPr>
              <a:t>BookSemiExt</a:t>
            </a:r>
            <a:r>
              <a:rPr lang="it-IT" dirty="0" smtClean="0">
                <a:solidFill>
                  <a:srgbClr val="EC6516"/>
                </a:solidFill>
              </a:rPr>
              <a:t/>
            </a:r>
            <a:br>
              <a:rPr lang="it-IT" dirty="0" smtClean="0">
                <a:solidFill>
                  <a:srgbClr val="EC6516"/>
                </a:solidFill>
              </a:rPr>
            </a:br>
            <a:r>
              <a:rPr lang="it-IT" sz="3000" dirty="0" smtClean="0">
                <a:solidFill>
                  <a:srgbClr val="EC6516"/>
                </a:solidFill>
              </a:rPr>
              <a:t>Sottotitolo opzionale 27pt/ Ocean Sans Book Semi </a:t>
            </a:r>
            <a:r>
              <a:rPr lang="it-IT" sz="3000" dirty="0" err="1" smtClean="0">
                <a:solidFill>
                  <a:srgbClr val="EC6516"/>
                </a:solidFill>
              </a:rPr>
              <a:t>Ext</a:t>
            </a:r>
            <a:endParaRPr lang="it-IT" sz="3000" dirty="0">
              <a:solidFill>
                <a:srgbClr val="EC65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o 1">
    <p:bg>
      <p:bgPr>
        <a:solidFill>
          <a:srgbClr val="EC65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C66963-8E78-4D42-B70C-9A7756923E6E}" type="datetime2">
              <a:rPr lang="it-IT" smtClean="0"/>
              <a:pPr/>
              <a:t>mercoledì 20 aprile 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C287BF-C77F-104E-A089-3E3F4E2D4B4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1"/>
          <p:cNvSpPr txBox="1">
            <a:spLocks/>
          </p:cNvSpPr>
          <p:nvPr userDrawn="1"/>
        </p:nvSpPr>
        <p:spPr>
          <a:xfrm>
            <a:off x="457200" y="4289779"/>
            <a:ext cx="8229600" cy="1791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FFFFFF"/>
                </a:solidFill>
                <a:latin typeface="Ocean Sans Std Book SemiExt"/>
                <a:ea typeface="+mj-ea"/>
                <a:cs typeface="Ocean Sans Std Book SemiExt"/>
              </a:defRPr>
            </a:lvl1pPr>
          </a:lstStyle>
          <a:p>
            <a:pPr algn="l"/>
            <a:r>
              <a:rPr lang="it-IT" sz="3300" dirty="0" smtClean="0">
                <a:solidFill>
                  <a:srgbClr val="FFFFFF"/>
                </a:solidFill>
              </a:rPr>
              <a:t>Capitolo/introduzione/Sommario</a:t>
            </a:r>
          </a:p>
          <a:p>
            <a:pPr algn="l"/>
            <a:r>
              <a:rPr lang="it-IT" sz="3300" dirty="0" smtClean="0">
                <a:solidFill>
                  <a:srgbClr val="FFFFFF"/>
                </a:solidFill>
              </a:rPr>
              <a:t>32pt/</a:t>
            </a:r>
            <a:r>
              <a:rPr lang="it-IT" sz="3300" dirty="0" err="1" smtClean="0">
                <a:solidFill>
                  <a:srgbClr val="FFFFFF"/>
                </a:solidFill>
              </a:rPr>
              <a:t>OceanSans</a:t>
            </a:r>
            <a:r>
              <a:rPr lang="it-IT" sz="3300" dirty="0" smtClean="0">
                <a:solidFill>
                  <a:srgbClr val="FFFFFF"/>
                </a:solidFill>
              </a:rPr>
              <a:t> </a:t>
            </a:r>
            <a:r>
              <a:rPr lang="it-IT" sz="3300" dirty="0" err="1" smtClean="0">
                <a:solidFill>
                  <a:srgbClr val="FFFFFF"/>
                </a:solidFill>
              </a:rPr>
              <a:t>BookSemiExt</a:t>
            </a:r>
            <a:r>
              <a:rPr lang="it-IT" dirty="0" smtClean="0">
                <a:solidFill>
                  <a:srgbClr val="FFFFFF"/>
                </a:solidFill>
              </a:rPr>
              <a:t/>
            </a:r>
            <a:br>
              <a:rPr lang="it-IT" dirty="0" smtClean="0">
                <a:solidFill>
                  <a:srgbClr val="FFFFFF"/>
                </a:solidFill>
              </a:rPr>
            </a:br>
            <a:r>
              <a:rPr lang="it-IT" sz="2600" dirty="0" smtClean="0">
                <a:solidFill>
                  <a:srgbClr val="FFFFFF"/>
                </a:solidFill>
              </a:rPr>
              <a:t>Sottotitolo opzionale 25pt/ Ocean Sans Book Semi </a:t>
            </a:r>
            <a:r>
              <a:rPr lang="it-IT" sz="2600" dirty="0" err="1" smtClean="0">
                <a:solidFill>
                  <a:srgbClr val="FFFFFF"/>
                </a:solidFill>
              </a:rPr>
              <a:t>Ext</a:t>
            </a:r>
            <a:endParaRPr lang="it-IT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o 2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C66963-8E78-4D42-B70C-9A7756923E6E}" type="datetime2">
              <a:rPr lang="it-IT" smtClean="0"/>
              <a:pPr/>
              <a:t>mercoledì 20 aprile 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C287BF-C77F-104E-A089-3E3F4E2D4B4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1"/>
          <p:cNvSpPr txBox="1">
            <a:spLocks/>
          </p:cNvSpPr>
          <p:nvPr userDrawn="1"/>
        </p:nvSpPr>
        <p:spPr>
          <a:xfrm>
            <a:off x="457200" y="4289779"/>
            <a:ext cx="8229600" cy="1791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FFFFFF"/>
                </a:solidFill>
                <a:latin typeface="Ocean Sans Std Book SemiExt"/>
                <a:ea typeface="+mj-ea"/>
                <a:cs typeface="Ocean Sans Std Book SemiExt"/>
              </a:defRPr>
            </a:lvl1pPr>
          </a:lstStyle>
          <a:p>
            <a:pPr algn="l"/>
            <a:r>
              <a:rPr lang="it-IT" sz="3300" dirty="0" smtClean="0">
                <a:solidFill>
                  <a:srgbClr val="FFFFFF"/>
                </a:solidFill>
              </a:rPr>
              <a:t>Capitolo/Introduzione/Sommario</a:t>
            </a:r>
          </a:p>
          <a:p>
            <a:pPr algn="l"/>
            <a:r>
              <a:rPr lang="it-IT" sz="3300" dirty="0" smtClean="0">
                <a:solidFill>
                  <a:srgbClr val="FFFFFF"/>
                </a:solidFill>
              </a:rPr>
              <a:t>32pt/</a:t>
            </a:r>
            <a:r>
              <a:rPr lang="it-IT" sz="3300" dirty="0" err="1" smtClean="0">
                <a:solidFill>
                  <a:srgbClr val="FFFFFF"/>
                </a:solidFill>
              </a:rPr>
              <a:t>OceanSans</a:t>
            </a:r>
            <a:r>
              <a:rPr lang="it-IT" sz="3300" dirty="0" smtClean="0">
                <a:solidFill>
                  <a:srgbClr val="FFFFFF"/>
                </a:solidFill>
              </a:rPr>
              <a:t> </a:t>
            </a:r>
            <a:r>
              <a:rPr lang="it-IT" sz="3300" dirty="0" err="1" smtClean="0">
                <a:solidFill>
                  <a:srgbClr val="FFFFFF"/>
                </a:solidFill>
              </a:rPr>
              <a:t>BookSemiExt</a:t>
            </a:r>
            <a:r>
              <a:rPr lang="it-IT" dirty="0" smtClean="0">
                <a:solidFill>
                  <a:srgbClr val="FFFFFF"/>
                </a:solidFill>
              </a:rPr>
              <a:t/>
            </a:r>
            <a:br>
              <a:rPr lang="it-IT" dirty="0" smtClean="0">
                <a:solidFill>
                  <a:srgbClr val="FFFFFF"/>
                </a:solidFill>
              </a:rPr>
            </a:br>
            <a:r>
              <a:rPr lang="it-IT" sz="2600" dirty="0" smtClean="0">
                <a:solidFill>
                  <a:srgbClr val="FFFFFF"/>
                </a:solidFill>
              </a:rPr>
              <a:t>Sottotitolo opzionale 25pt/ Ocean Sans Book Semi </a:t>
            </a:r>
            <a:r>
              <a:rPr lang="it-IT" sz="2600" dirty="0" err="1" smtClean="0">
                <a:solidFill>
                  <a:srgbClr val="FFFFFF"/>
                </a:solidFill>
              </a:rPr>
              <a:t>Ext</a:t>
            </a:r>
            <a:endParaRPr lang="it-IT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172440"/>
                </a:solidFill>
              </a:defRPr>
            </a:lvl1pPr>
          </a:lstStyle>
          <a:p>
            <a:r>
              <a:rPr lang="it-IT" dirty="0" err="1" smtClean="0"/>
              <a:t>OceanSans</a:t>
            </a:r>
            <a:r>
              <a:rPr lang="it-IT" dirty="0" smtClean="0"/>
              <a:t> Book </a:t>
            </a:r>
            <a:r>
              <a:rPr lang="it-IT" dirty="0" err="1" smtClean="0"/>
              <a:t>Semiext</a:t>
            </a:r>
            <a:r>
              <a:rPr lang="it-IT" dirty="0" smtClean="0"/>
              <a:t> 40pt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Gill Sans Light 27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2E7A-54AC-B84A-9F14-643581A0DFA1}" type="datetime2">
              <a:rPr lang="it-IT" smtClean="0"/>
              <a:pPr/>
              <a:t>mercoledì 20 aprile 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8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Book </a:t>
            </a:r>
            <a:r>
              <a:rPr lang="it-IT" dirty="0" err="1" smtClean="0"/>
              <a:t>SemiExt</a:t>
            </a:r>
            <a:r>
              <a:rPr lang="it-IT" dirty="0" smtClean="0"/>
              <a:t> 40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 smtClean="0"/>
              <a:t>Gill sans Light 27 </a:t>
            </a:r>
            <a:r>
              <a:rPr lang="it-IT" dirty="0" err="1" smtClean="0"/>
              <a:t>pt</a:t>
            </a:r>
            <a:endParaRPr lang="it-IT" dirty="0" smtClean="0"/>
          </a:p>
          <a:p>
            <a:pPr lvl="1"/>
            <a:r>
              <a:rPr lang="it-IT" dirty="0" smtClean="0"/>
              <a:t>Secondo livello Gill sans light 25 </a:t>
            </a:r>
            <a:r>
              <a:rPr lang="it-IT" dirty="0" err="1" smtClean="0"/>
              <a:t>pt</a:t>
            </a:r>
            <a:endParaRPr lang="it-IT" dirty="0" smtClean="0"/>
          </a:p>
          <a:p>
            <a:pPr lvl="2"/>
            <a:r>
              <a:rPr lang="it-IT" dirty="0" smtClean="0"/>
              <a:t>Terzo livello Gill sans light 20 </a:t>
            </a:r>
            <a:r>
              <a:rPr lang="it-IT" dirty="0" err="1" smtClean="0"/>
              <a:t>pt</a:t>
            </a:r>
            <a:endParaRPr lang="it-IT" dirty="0" smtClean="0"/>
          </a:p>
          <a:p>
            <a:pPr lvl="3"/>
            <a:r>
              <a:rPr lang="it-IT" dirty="0" smtClean="0"/>
              <a:t>Quarto livello Gill sans light 18 </a:t>
            </a:r>
            <a:r>
              <a:rPr lang="it-IT" dirty="0" err="1" smtClean="0"/>
              <a:t>pt</a:t>
            </a:r>
            <a:endParaRPr lang="it-IT" dirty="0" smtClean="0"/>
          </a:p>
          <a:p>
            <a:pPr lvl="4"/>
            <a:r>
              <a:rPr lang="it-IT" dirty="0" smtClean="0"/>
              <a:t>Quinto livello 16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F86E-A02B-6D4A-AB8C-AFEFC0B7B123}" type="datetime2">
              <a:rPr lang="it-IT" smtClean="0"/>
              <a:pPr/>
              <a:t>mercoledì 20 aprile 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86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Book </a:t>
            </a:r>
            <a:r>
              <a:rPr lang="it-IT" dirty="0" err="1" smtClean="0"/>
              <a:t>SemiExt</a:t>
            </a:r>
            <a:r>
              <a:rPr lang="it-IT" dirty="0" smtClean="0"/>
              <a:t> 40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dirty="0" smtClean="0"/>
              <a:t>Immagine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F86E-A02B-6D4A-AB8C-AFEFC0B7B123}" type="datetime2">
              <a:rPr lang="it-IT" smtClean="0"/>
              <a:pPr/>
              <a:t>mercoledì 20 aprile 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8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book </a:t>
            </a:r>
            <a:r>
              <a:rPr lang="it-IT" dirty="0" err="1" smtClean="0"/>
              <a:t>semiext</a:t>
            </a:r>
            <a:r>
              <a:rPr lang="it-IT" dirty="0" smtClean="0"/>
              <a:t> 40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05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Gill sans Light 20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9B4D-8688-BC4F-A4C1-66AE5C756FE0}" type="datetime2">
              <a:rPr lang="it-IT" smtClean="0"/>
              <a:pPr/>
              <a:t>mercoledì 20 aprile 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9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 Foto 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172440"/>
                </a:solidFill>
              </a:defRPr>
            </a:lvl1pPr>
          </a:lstStyle>
          <a:p>
            <a:r>
              <a:rPr lang="it-IT" dirty="0" smtClean="0"/>
              <a:t>Ocean Sans Book </a:t>
            </a:r>
            <a:r>
              <a:rPr lang="it-IT" dirty="0" err="1" smtClean="0"/>
              <a:t>SemiExt</a:t>
            </a:r>
            <a:r>
              <a:rPr lang="it-IT" dirty="0" smtClean="0"/>
              <a:t> 40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2464094"/>
            <a:ext cx="4038600" cy="3662069"/>
          </a:xfrm>
        </p:spPr>
        <p:txBody>
          <a:bodyPr/>
          <a:lstStyle>
            <a:lvl1pPr>
              <a:defRPr sz="2700"/>
            </a:lvl1pPr>
            <a:lvl2pPr marL="0" indent="0">
              <a:buNone/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it-IT" dirty="0" smtClean="0"/>
              <a:t>Secondo livello </a:t>
            </a:r>
          </a:p>
          <a:p>
            <a:pPr lvl="1"/>
            <a:r>
              <a:rPr lang="it-IT" dirty="0" smtClean="0"/>
              <a:t>Gill sans light 25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2464094"/>
            <a:ext cx="4038600" cy="3662069"/>
          </a:xfrm>
        </p:spPr>
        <p:txBody>
          <a:bodyPr/>
          <a:lstStyle>
            <a:lvl1pPr>
              <a:defRPr sz="2800"/>
            </a:lvl1pPr>
            <a:lvl2pPr marL="0" indent="0"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it-IT" dirty="0" smtClean="0"/>
              <a:t>Secondo livello </a:t>
            </a:r>
          </a:p>
          <a:p>
            <a:pPr lvl="1"/>
            <a:r>
              <a:rPr lang="it-IT" dirty="0" smtClean="0"/>
              <a:t>Gill sans light 25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EF19-7B14-4C42-8D2F-1A1C61ADDD42}" type="datetime2">
              <a:rPr lang="it-IT" smtClean="0"/>
              <a:pPr/>
              <a:t>mercoledì 20 aprile 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87BF-C77F-104E-A089-3E3F4E2D4B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6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2318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err="1" smtClean="0"/>
              <a:t>Headline</a:t>
            </a:r>
            <a:r>
              <a:rPr lang="it-IT" dirty="0" smtClean="0"/>
              <a:t> in Ocean Sans 40pt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11480"/>
            <a:ext cx="8229600" cy="361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Gill sans Light 27 </a:t>
            </a:r>
            <a:r>
              <a:rPr lang="it-IT" dirty="0" err="1" smtClean="0"/>
              <a:t>pt</a:t>
            </a:r>
            <a:endParaRPr lang="it-IT" dirty="0" smtClean="0"/>
          </a:p>
          <a:p>
            <a:pPr lvl="1"/>
            <a:r>
              <a:rPr lang="it-IT" dirty="0" smtClean="0"/>
              <a:t>Secondo livello Gill sans light 25 </a:t>
            </a:r>
            <a:r>
              <a:rPr lang="it-IT" dirty="0" err="1" smtClean="0"/>
              <a:t>pt</a:t>
            </a:r>
            <a:endParaRPr lang="it-IT" dirty="0" smtClean="0"/>
          </a:p>
          <a:p>
            <a:pPr lvl="2"/>
            <a:r>
              <a:rPr lang="it-IT" dirty="0" smtClean="0"/>
              <a:t>Terzo livello Gill sans light 20 </a:t>
            </a:r>
            <a:r>
              <a:rPr lang="it-IT" dirty="0" err="1" smtClean="0"/>
              <a:t>pt</a:t>
            </a:r>
            <a:endParaRPr lang="it-IT" dirty="0" smtClean="0"/>
          </a:p>
          <a:p>
            <a:pPr lvl="3"/>
            <a:r>
              <a:rPr lang="it-IT" dirty="0" smtClean="0"/>
              <a:t>Quarto livello Gill sans light 18 </a:t>
            </a:r>
            <a:r>
              <a:rPr lang="it-IT" dirty="0" err="1" smtClean="0"/>
              <a:t>pt</a:t>
            </a:r>
            <a:endParaRPr lang="it-IT" dirty="0" smtClean="0"/>
          </a:p>
          <a:p>
            <a:pPr lvl="4"/>
            <a:r>
              <a:rPr lang="it-IT" dirty="0" smtClean="0"/>
              <a:t>Quinto livello 16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05150"/>
                </a:solidFill>
              </a:defRPr>
            </a:lvl1pPr>
          </a:lstStyle>
          <a:p>
            <a:fld id="{53C66963-8E78-4D42-B70C-9A7756923E6E}" type="datetime2">
              <a:rPr lang="it-IT" smtClean="0"/>
              <a:pPr/>
              <a:t>mercoledì 20 aprile 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515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05150"/>
                </a:solidFill>
              </a:defRPr>
            </a:lvl1pPr>
          </a:lstStyle>
          <a:p>
            <a:fld id="{ACC287BF-C77F-104E-A089-3E3F4E2D4B4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377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49" r:id="rId5"/>
    <p:sldLayoutId id="2147483650" r:id="rId6"/>
    <p:sldLayoutId id="2147483665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67" r:id="rId16"/>
    <p:sldLayoutId id="2147483668" r:id="rId17"/>
    <p:sldLayoutId id="2147483669" r:id="rId18"/>
    <p:sldLayoutId id="2147483660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000" b="0" i="0" kern="1200" baseline="0">
          <a:solidFill>
            <a:srgbClr val="172440"/>
          </a:solidFill>
          <a:latin typeface="Ocean Sans Std Book SemiExt"/>
          <a:ea typeface="+mj-ea"/>
          <a:cs typeface="Ocean Sans Std Book SemiEx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700" b="0" i="0" kern="1200" baseline="0">
          <a:solidFill>
            <a:srgbClr val="505150"/>
          </a:solidFill>
          <a:latin typeface="Gill Sans Light"/>
          <a:ea typeface="+mn-ea"/>
          <a:cs typeface="Gill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b="0" i="0" kern="1200" baseline="0">
          <a:solidFill>
            <a:srgbClr val="505150"/>
          </a:solidFill>
          <a:latin typeface="Gill Sans Light"/>
          <a:ea typeface="+mn-ea"/>
          <a:cs typeface="Gill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rgbClr val="505150"/>
          </a:solidFill>
          <a:latin typeface="Gill Sans Light"/>
          <a:ea typeface="+mn-ea"/>
          <a:cs typeface="Gill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rgbClr val="505150"/>
          </a:solidFill>
          <a:latin typeface="Gill Sans Light"/>
          <a:ea typeface="+mn-ea"/>
          <a:cs typeface="Gill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505150"/>
          </a:solidFill>
          <a:latin typeface="Gill Sans Light"/>
          <a:ea typeface="+mn-ea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praesidiumspa.it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info@praesidiumspa.it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1F86DB9B-3383-4F1E-9FB6-F12E6FB92728}" type="slidenum">
              <a:rPr lang="it-IT" altLang="it-IT" smtClean="0">
                <a:solidFill>
                  <a:srgbClr val="FFFFFF"/>
                </a:solidFill>
              </a:rPr>
              <a:pPr/>
              <a:t>1</a:t>
            </a:fld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7" name="Picture 7" descr="C:\Users\benedetti\Desktop\LOGHI JPEG sfondo bianco\Ventola trasparente.gif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10" y="2290580"/>
            <a:ext cx="34067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2531035" y="3371667"/>
            <a:ext cx="4826000" cy="863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66CC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Arial" charset="0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sz="4000" b="1" kern="0" dirty="0" smtClean="0">
              <a:solidFill>
                <a:srgbClr val="002060"/>
              </a:solidFill>
              <a:latin typeface="Ocean Sans Std Book SemiExt"/>
              <a:cs typeface="Tahoma" pitchFamily="34" charset="0"/>
            </a:endParaRPr>
          </a:p>
        </p:txBody>
      </p:sp>
      <p:sp>
        <p:nvSpPr>
          <p:cNvPr id="10" name="Triangolo rettangolo 9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8306" y="1637935"/>
            <a:ext cx="86096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kern="0" dirty="0" smtClean="0">
                <a:solidFill>
                  <a:srgbClr val="002060"/>
                </a:solidFill>
                <a:latin typeface="Ocean Sans Std Book SemiExt"/>
                <a:cs typeface="Tahoma" pitchFamily="34" charset="0"/>
              </a:rPr>
              <a:t> </a:t>
            </a:r>
            <a:r>
              <a:rPr lang="it-IT" sz="4400" b="1" i="1" dirty="0" smtClean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Programma  </a:t>
            </a:r>
            <a:endParaRPr lang="it-IT" sz="4400" b="1" i="1" dirty="0">
              <a:solidFill>
                <a:srgbClr val="2937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 Sans Std Book SemiExt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b="1" i="1" dirty="0" smtClean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«Stop &amp; Go»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i="1" dirty="0" smtClean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(Vita, infortuni e IPM)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800" b="1" i="1" dirty="0" smtClean="0">
              <a:solidFill>
                <a:srgbClr val="2937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 Sans Std Book SemiExt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i="1" dirty="0" smtClean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informazioni per le Associazioni Territoriali </a:t>
            </a:r>
            <a:r>
              <a:rPr lang="it-IT" sz="2000" i="1" dirty="0" err="1" smtClean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Federmanager</a:t>
            </a:r>
            <a:endParaRPr lang="it-IT" sz="2000" i="1" dirty="0" smtClean="0">
              <a:solidFill>
                <a:srgbClr val="2937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 Sans Std Book SemiExt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i="1" dirty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e</a:t>
            </a:r>
            <a:r>
              <a:rPr lang="it-IT" sz="2000" i="1" dirty="0" smtClean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 per le Rappresentanze Sindacali</a:t>
            </a:r>
            <a:endParaRPr lang="it-IT" sz="2000" i="1" dirty="0">
              <a:solidFill>
                <a:srgbClr val="2937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 Sans Std Book SemiExt"/>
            </a:endParaRPr>
          </a:p>
        </p:txBody>
      </p:sp>
    </p:spTree>
    <p:extLst>
      <p:ext uri="{BB962C8B-B14F-4D97-AF65-F5344CB8AC3E}">
        <p14:creationId xmlns:p14="http://schemas.microsoft.com/office/powerpoint/2010/main" val="32334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6364" y="390664"/>
            <a:ext cx="548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Sezione</a:t>
            </a:r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 invalidità permanente da malattia (IPM)</a:t>
            </a:r>
            <a:endParaRPr lang="it-IT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6364" y="1472341"/>
            <a:ext cx="8297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E’ sottoscrivibile soltanto se si aderisce alla garanzia infortuni e garantisce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il pagamento di una somma in caso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di invalidità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permanente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che sia conseguente a malattia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insorta successivamente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all’entrata in vigore della polizza.</a:t>
            </a:r>
          </a:p>
          <a:p>
            <a:pPr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Il capitale assicurato di € 150.000 è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stato individuato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sulla base di quanto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previsto dal CCNL per il dirigente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se single (senza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familiari a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carico o celibe). </a:t>
            </a:r>
          </a:p>
          <a:p>
            <a:pPr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Il pagamento dell’indennizzo è previsto, fino alla concorrenza del capitale assicurato, già al verificarsi di una invalidità di grado pari o superiore al 26%; il CCNL, invece, prevede il diritto all’indennità soltanto in caso di riduzione oltre i 2/3 della capacità lavorativa.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01735"/>
              </p:ext>
            </p:extLst>
          </p:nvPr>
        </p:nvGraphicFramePr>
        <p:xfrm>
          <a:off x="457201" y="2310782"/>
          <a:ext cx="8186866" cy="203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894"/>
                <a:gridCol w="2839094"/>
                <a:gridCol w="3291878"/>
              </a:tblGrid>
              <a:tr h="400657">
                <a:tc rowSpan="2">
                  <a:txBody>
                    <a:bodyPr/>
                    <a:lstStyle/>
                    <a:p>
                      <a:pPr algn="ctr"/>
                      <a:endParaRPr lang="it-IT" sz="1400" dirty="0" smtClean="0">
                        <a:solidFill>
                          <a:schemeClr val="tx1"/>
                        </a:solidFill>
                        <a:latin typeface="Gill Sans Light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CAPITALI</a:t>
                      </a:r>
                    </a:p>
                    <a:p>
                      <a:pPr marL="0" algn="ctr" defTabSz="457200" rtl="0" eaLnBrk="1" latinLnBrk="0" hangingPunct="1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ASSICUATI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La nostra proposta</a:t>
                      </a:r>
                      <a:endParaRPr lang="it-IT" sz="140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I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l 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CCNL</a:t>
                      </a:r>
                      <a:endParaRPr lang="it-IT" sz="140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81798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100"/>
                        </a:spcAft>
                      </a:pPr>
                      <a:endParaRPr lang="it-IT" sz="1400" b="0" i="0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>
                        <a:spcAft>
                          <a:spcPts val="100"/>
                        </a:spcAft>
                      </a:pPr>
                      <a:r>
                        <a:rPr lang="it-IT" sz="1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€ 150.000</a:t>
                      </a:r>
                    </a:p>
                    <a:p>
                      <a:pPr marL="0" algn="ctr" defTabSz="457200" rtl="0" eaLnBrk="1" fontAlgn="ctr" latinLnBrk="0" hangingPunct="1">
                        <a:spcAft>
                          <a:spcPts val="100"/>
                        </a:spcAft>
                      </a:pPr>
                      <a:r>
                        <a:rPr lang="it-IT" sz="1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    </a:t>
                      </a:r>
                      <a:endParaRPr lang="it-IT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€ 150.000 se single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€ 220.000 se con figli e/o coniuge a carico</a:t>
                      </a:r>
                      <a:endParaRPr lang="it-IT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3E6FF"/>
                    </a:solidFill>
                  </a:tcPr>
                </a:tc>
              </a:tr>
              <a:tr h="817980"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franchigia del 25%</a:t>
                      </a:r>
                    </a:p>
                    <a:p>
                      <a:pPr marL="0" algn="ctr" defTabSz="457200" rtl="0" eaLnBrk="1" fontAlgn="ctr" latinLnBrk="0" hangingPunct="1">
                        <a:spcAft>
                          <a:spcPts val="100"/>
                        </a:spcAft>
                      </a:pPr>
                      <a:endParaRPr lang="it-IT" sz="1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Franchigia del 66 % (riduzione oltre i 2/3 della capacità lavorativa) 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3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5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33425" y="678873"/>
            <a:ext cx="4899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Sezione IPM</a:t>
            </a:r>
            <a:endParaRPr lang="it-IT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5271"/>
              </p:ext>
            </p:extLst>
          </p:nvPr>
        </p:nvGraphicFramePr>
        <p:xfrm>
          <a:off x="733425" y="2208810"/>
          <a:ext cx="7442735" cy="2828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911"/>
                <a:gridCol w="4961824"/>
              </a:tblGrid>
              <a:tr h="130437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Premio annuo variabile in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 relazione all’età del </a:t>
                      </a:r>
                      <a:r>
                        <a:rPr lang="it-IT" sz="1800" b="1" kern="1200" baseline="0" dirty="0" smtClean="0">
                          <a:solidFill>
                            <a:schemeClr val="bg1"/>
                          </a:solidFill>
                          <a:latin typeface="Gill Sans Light"/>
                          <a:ea typeface="+mn-ea"/>
                          <a:cs typeface="+mn-cs"/>
                        </a:rPr>
                        <a:t>dirigente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CAPITALE ASSICURATO € 150.000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>
                          <a:solidFill>
                            <a:schemeClr val="bg1"/>
                          </a:solidFill>
                          <a:latin typeface="Gill Sans Light"/>
                          <a:ea typeface="+mn-ea"/>
                          <a:cs typeface="+mn-cs"/>
                        </a:rPr>
                        <a:t>franchigia del 25%  </a:t>
                      </a:r>
                      <a:endParaRPr lang="it-IT" sz="1400" b="1" dirty="0" smtClean="0">
                        <a:solidFill>
                          <a:schemeClr val="bg1"/>
                        </a:solidFill>
                        <a:latin typeface="Gill Sans Light"/>
                      </a:endParaRPr>
                    </a:p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7498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FASCE</a:t>
                      </a:r>
                      <a:r>
                        <a:rPr lang="it-IT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DI </a:t>
                      </a:r>
                      <a:r>
                        <a:rPr lang="it-IT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ETA’</a:t>
                      </a:r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PREMIO LORDO</a:t>
                      </a:r>
                      <a:r>
                        <a:rPr lang="it-IT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98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31 - 40 anni</a:t>
                      </a:r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€</a:t>
                      </a:r>
                      <a:r>
                        <a:rPr lang="it-IT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176,00</a:t>
                      </a:r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98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41 - 50 anni</a:t>
                      </a:r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€ 234,00</a:t>
                      </a:r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98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51 - 60 anni </a:t>
                      </a:r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€ 292,00</a:t>
                      </a:r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98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60 oltre</a:t>
                      </a:r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€ 350,00</a:t>
                      </a:r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47700" y="5501546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garanzia Invalidità permanente da malattia può essere prestata solo in abbinamento alla garanzia Infortuni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79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34974" y="532931"/>
            <a:ext cx="5318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Esempio di calcolo del premio</a:t>
            </a:r>
            <a:endParaRPr lang="it-IT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46338"/>
              </p:ext>
            </p:extLst>
          </p:nvPr>
        </p:nvGraphicFramePr>
        <p:xfrm>
          <a:off x="434974" y="1470140"/>
          <a:ext cx="8366126" cy="1985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40"/>
                <a:gridCol w="2509352"/>
                <a:gridCol w="2158803"/>
                <a:gridCol w="2091531"/>
              </a:tblGrid>
              <a:tr h="702260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Premio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 annuo per un 50enne</a:t>
                      </a:r>
                      <a:endParaRPr lang="it-IT" sz="1400" b="1" kern="1200" baseline="0" dirty="0" smtClean="0">
                        <a:solidFill>
                          <a:schemeClr val="bg1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endParaRPr lang="it-IT" sz="1400" dirty="0">
                        <a:latin typeface="Gill Sans Light"/>
                      </a:endParaRPr>
                    </a:p>
                  </a:txBody>
                  <a:tcPr marR="0" marT="180000" marB="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351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Sez.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 Vita </a:t>
                      </a: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marT="18000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Sezione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 Infortuni</a:t>
                      </a:r>
                      <a:endParaRPr lang="it-IT" sz="1400" b="1" kern="1200" dirty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Sez. invalidità permanente</a:t>
                      </a:r>
                      <a:endParaRPr lang="it-IT" sz="1400" b="1" kern="1200" dirty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Light"/>
                        </a:rPr>
                        <a:t>Premio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Light"/>
                        </a:rPr>
                        <a:t> lordo</a:t>
                      </a:r>
                      <a:endParaRPr lang="it-IT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Light"/>
                      </a:endParaRPr>
                    </a:p>
                  </a:txBody>
                  <a:tcPr/>
                </a:tc>
              </a:tr>
              <a:tr h="68428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150.000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€ 350.000 Morte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€ 420.000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baseline="0" dirty="0" err="1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Inv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. Permanente</a:t>
                      </a: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150.000</a:t>
                      </a: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€ 1.054,00</a:t>
                      </a:r>
                    </a:p>
                  </a:txBody>
                  <a:tcPr marT="0" marB="108000" anchor="ctr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34974" y="6173376"/>
            <a:ext cx="8366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E’ possibile eliminare parzialmente la franchigia con un piccolo aumento di premio.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13338"/>
              </p:ext>
            </p:extLst>
          </p:nvPr>
        </p:nvGraphicFramePr>
        <p:xfrm>
          <a:off x="434974" y="3784202"/>
          <a:ext cx="8366126" cy="210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40"/>
                <a:gridCol w="2509352"/>
                <a:gridCol w="2158803"/>
                <a:gridCol w="2091531"/>
              </a:tblGrid>
              <a:tr h="702260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Premio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 annuo per un 55enne</a:t>
                      </a:r>
                      <a:endParaRPr lang="it-IT" sz="1400" b="1" kern="1200" baseline="0" dirty="0" smtClean="0">
                        <a:solidFill>
                          <a:schemeClr val="bg1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endParaRPr lang="it-IT" sz="1400" dirty="0">
                        <a:latin typeface="Gill Sans Light"/>
                      </a:endParaRPr>
                    </a:p>
                  </a:txBody>
                  <a:tcPr marR="0" marT="180000" marB="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6502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Sez.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 Vita </a:t>
                      </a: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marT="180000" marB="0"/>
                </a:tc>
                <a:tc>
                  <a:txBody>
                    <a:bodyPr/>
                    <a:lstStyle/>
                    <a:p>
                      <a:pPr algn="ctr"/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Sezione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 Infortuni</a:t>
                      </a:r>
                      <a:endParaRPr lang="it-IT" sz="1400" b="1" kern="1200" dirty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Sez. invalidità permanente</a:t>
                      </a:r>
                      <a:endParaRPr lang="it-IT" sz="1400" b="1" kern="1200" dirty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Light"/>
                        </a:rPr>
                        <a:t>Premio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Light"/>
                        </a:rPr>
                        <a:t> lordo</a:t>
                      </a:r>
                      <a:endParaRPr lang="it-IT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Light"/>
                      </a:endParaRPr>
                    </a:p>
                  </a:txBody>
                  <a:tcPr/>
                </a:tc>
              </a:tr>
              <a:tr h="5684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150.000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€ 350.000 Morte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€ 420.000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baseline="0" dirty="0" err="1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Inv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. Permanente</a:t>
                      </a: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150.000</a:t>
                      </a: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€ 1.423,00</a:t>
                      </a:r>
                    </a:p>
                  </a:txBody>
                  <a:tcPr marT="0" marB="108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0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745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B5E0F-D640-4F64-A452-C5C286930938}" type="slidenum">
              <a:rPr lang="it-IT" altLang="it-IT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 dirty="0">
              <a:solidFill>
                <a:srgbClr val="FFFFFF"/>
              </a:solidFill>
            </a:endParaRPr>
          </a:p>
        </p:txBody>
      </p:sp>
      <p:sp>
        <p:nvSpPr>
          <p:cNvPr id="8" name="Segnaposto data 2"/>
          <p:cNvSpPr txBox="1">
            <a:spLocks/>
          </p:cNvSpPr>
          <p:nvPr/>
        </p:nvSpPr>
        <p:spPr bwMode="auto">
          <a:xfrm>
            <a:off x="284615" y="6576098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18306" y="459115"/>
            <a:ext cx="6061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Contributo per l’Associazione</a:t>
            </a:r>
            <a:endParaRPr lang="it-IT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8984" y="1477660"/>
            <a:ext cx="8166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Gill Sans Light"/>
              </a:rPr>
              <a:t>Per la diffusione del programma </a:t>
            </a:r>
            <a:r>
              <a:rPr lang="it-IT" b="1" i="1" dirty="0" smtClean="0">
                <a:latin typeface="Gill Sans Light"/>
              </a:rPr>
              <a:t>«Stop &amp; Go» </a:t>
            </a:r>
            <a:r>
              <a:rPr lang="it-IT" dirty="0" smtClean="0">
                <a:latin typeface="Gill Sans Light"/>
              </a:rPr>
              <a:t>Praesidium parteciperà con un contributo spese a favore dell’Associazione nella misura del 4% del costo complessivo del </a:t>
            </a:r>
            <a:r>
              <a:rPr lang="it-IT" dirty="0">
                <a:latin typeface="Gill Sans Light"/>
              </a:rPr>
              <a:t>programma </a:t>
            </a:r>
            <a:r>
              <a:rPr lang="it-IT" dirty="0" smtClean="0">
                <a:latin typeface="Gill Sans Light"/>
              </a:rPr>
              <a:t>scelto dal dirigente.</a:t>
            </a:r>
            <a:endParaRPr lang="it-IT" dirty="0">
              <a:latin typeface="Gill Sans Light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6" y="3675858"/>
            <a:ext cx="1954212" cy="1954212"/>
          </a:xfrm>
          <a:prstGeom prst="rect">
            <a:avLst/>
          </a:prstGeom>
        </p:spPr>
      </p:pic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73246"/>
              </p:ext>
            </p:extLst>
          </p:nvPr>
        </p:nvGraphicFramePr>
        <p:xfrm>
          <a:off x="3030187" y="2844664"/>
          <a:ext cx="5128160" cy="313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691"/>
                <a:gridCol w="1166801"/>
                <a:gridCol w="1028962"/>
                <a:gridCol w="1283706"/>
              </a:tblGrid>
              <a:tr h="203153"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ESEMPI</a:t>
                      </a: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02112"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COSTO DEL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dirty="0" smtClean="0"/>
                        <a:t> PROGRAMMA </a:t>
                      </a:r>
                      <a:r>
                        <a:rPr lang="it-IT" sz="1200" dirty="0" smtClean="0"/>
                        <a:t>(PREMIO) </a:t>
                      </a:r>
                    </a:p>
                    <a:p>
                      <a:pPr algn="ctr"/>
                      <a:r>
                        <a:rPr lang="it-IT" sz="1600" dirty="0" smtClean="0"/>
                        <a:t>€</a:t>
                      </a:r>
                    </a:p>
                  </a:txBody>
                  <a:tcPr anchor="ctr">
                    <a:solidFill>
                      <a:srgbClr val="D3E6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CONTRIBUTO A FAVORE DELL’ASSOCIAZIONE </a:t>
                      </a:r>
                    </a:p>
                    <a:p>
                      <a:pPr algn="ctr"/>
                      <a:r>
                        <a:rPr lang="it-IT" sz="1200" b="0" dirty="0" smtClean="0">
                          <a:solidFill>
                            <a:schemeClr val="bg1"/>
                          </a:solidFill>
                        </a:rPr>
                        <a:t>(PER DIRIGENTE)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€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B89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B89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B897A"/>
                    </a:solidFill>
                  </a:tcPr>
                </a:tc>
              </a:tr>
              <a:tr h="339111">
                <a:tc v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rgbClr val="D3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 x I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x10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x 100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</a:tr>
              <a:tr h="33911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 1.000</a:t>
                      </a:r>
                      <a:endParaRPr lang="it-IT" sz="1600" dirty="0"/>
                    </a:p>
                  </a:txBody>
                  <a:tcPr>
                    <a:solidFill>
                      <a:srgbClr val="D3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 40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400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4.000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</a:tr>
              <a:tr h="33911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 1.500</a:t>
                      </a:r>
                      <a:endParaRPr lang="it-IT" sz="1600" dirty="0"/>
                    </a:p>
                  </a:txBody>
                  <a:tcPr>
                    <a:solidFill>
                      <a:srgbClr val="D3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 60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600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6.000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</a:tr>
              <a:tr h="33911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 2.000</a:t>
                      </a:r>
                      <a:endParaRPr lang="it-IT" sz="1600" dirty="0"/>
                    </a:p>
                  </a:txBody>
                  <a:tcPr>
                    <a:solidFill>
                      <a:srgbClr val="D3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 80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800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8.000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</a:tr>
              <a:tr h="33911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 2.500</a:t>
                      </a:r>
                      <a:endParaRPr lang="it-IT" sz="1600" dirty="0"/>
                    </a:p>
                  </a:txBody>
                  <a:tcPr>
                    <a:solidFill>
                      <a:srgbClr val="D3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 100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1.000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10.000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B897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6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18655" y="1471763"/>
            <a:ext cx="83681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 fase di conciliazione in sede sindacale e/o caso di interesse al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programma «standard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», il referente dell’Associazione territoriale dovrà interloquire direttamente con il dirigente per:</a:t>
            </a:r>
          </a:p>
          <a:p>
            <a:pPr algn="just"/>
            <a:endParaRPr lang="it-IT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marL="285750" indent="-285750" algn="just">
              <a:buFontTx/>
              <a:buChar char="-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Dare le principali informazioni sul programma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Dare assistenza nella compilazione del modulo di adesione al programma  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Inviare il modulo compilato all’ufficio tecnico Praesidium (a mezzo fax 06 44070279 o a mail ad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  <a:hlinkClick r:id="rId2"/>
              </a:rPr>
              <a:t>info@praesidiumspa.it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 )</a:t>
            </a:r>
          </a:p>
          <a:p>
            <a:pPr marL="266700" indent="-266700" algn="just">
              <a:tabLst>
                <a:tab pos="180975" algn="l"/>
              </a:tabLst>
            </a:pPr>
            <a:endParaRPr lang="it-IT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>
              <a:tabLst>
                <a:tab pos="180975" algn="l"/>
              </a:tabLst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Per richieste diverse rispetto al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programma «standard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», il referente dell’Associazione metterà in contatto il dirigente con  l’ufficio tecnico di Praesidium  (tel. 06 44070204 o mail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  <a:hlinkClick r:id="rId2"/>
              </a:rPr>
              <a:t>info@praesidiumspa.it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) </a:t>
            </a:r>
          </a:p>
          <a:p>
            <a:pPr algn="just">
              <a:tabLst>
                <a:tab pos="180975" algn="l"/>
              </a:tabLst>
            </a:pPr>
            <a:endParaRPr lang="it-IT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>
              <a:tabLst>
                <a:tab pos="180975" algn="l"/>
              </a:tabLst>
            </a:pPr>
            <a:endParaRPr lang="it-IT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>
              <a:tabLst>
                <a:tab pos="180975" algn="l"/>
              </a:tabLst>
            </a:pPr>
            <a:endParaRPr lang="it-IT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8655" y="524964"/>
            <a:ext cx="6095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Cosa fa l’Associazione Territoriale</a:t>
            </a:r>
          </a:p>
          <a:p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93932" y="458004"/>
            <a:ext cx="621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Cosa fa Praesidium</a:t>
            </a:r>
            <a:endParaRPr lang="it-IT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0375" y="160338"/>
            <a:ext cx="74952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FF0000"/>
              </a:solidFill>
              <a:latin typeface="Gill Sans Light"/>
            </a:endParaRPr>
          </a:p>
          <a:p>
            <a:endParaRPr lang="it-IT" dirty="0">
              <a:solidFill>
                <a:srgbClr val="FF0000"/>
              </a:solidFill>
              <a:latin typeface="Gill Sans Light"/>
            </a:endParaRPr>
          </a:p>
          <a:p>
            <a:endParaRPr lang="it-IT" dirty="0" smtClean="0">
              <a:solidFill>
                <a:srgbClr val="002060"/>
              </a:solidFill>
              <a:latin typeface="Gill Sans Light"/>
            </a:endParaRPr>
          </a:p>
          <a:p>
            <a:r>
              <a:rPr lang="it-IT" dirty="0" smtClean="0">
                <a:solidFill>
                  <a:srgbClr val="002060"/>
                </a:solidFill>
                <a:latin typeface="Gill Sans Light"/>
              </a:rPr>
              <a:t>In caso di interesse al programma «standard», l’ufficio tecnico: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Praesidium (tel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. 06 44070204 o mail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  <a:hlinkClick r:id="rId2"/>
              </a:rPr>
              <a:t>info@praesidiumspa.it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):</a:t>
            </a:r>
          </a:p>
          <a:p>
            <a:endParaRPr lang="it-IT" dirty="0" smtClean="0">
              <a:solidFill>
                <a:srgbClr val="002060"/>
              </a:solidFill>
              <a:latin typeface="Gill Sans Light"/>
            </a:endParaRP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it-IT" dirty="0" smtClean="0">
                <a:solidFill>
                  <a:srgbClr val="002060"/>
                </a:solidFill>
                <a:latin typeface="Gill Sans Light"/>
              </a:rPr>
              <a:t>Raccoglie i moduli dal referente dell’Associazione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it-IT" dirty="0" smtClean="0">
                <a:solidFill>
                  <a:srgbClr val="002060"/>
                </a:solidFill>
                <a:latin typeface="Gill Sans Light"/>
              </a:rPr>
              <a:t>Controlla la completezza della documentazione 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it-IT" dirty="0" smtClean="0">
                <a:solidFill>
                  <a:srgbClr val="002060"/>
                </a:solidFill>
                <a:latin typeface="Gill Sans Light"/>
              </a:rPr>
              <a:t>Invia conferma di preventivo e richiedere il pagamento del premi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it-IT" dirty="0" smtClean="0">
                <a:solidFill>
                  <a:srgbClr val="002060"/>
                </a:solidFill>
                <a:latin typeface="Gill Sans Light"/>
              </a:rPr>
              <a:t>Invia </a:t>
            </a:r>
            <a:r>
              <a:rPr lang="it-IT" dirty="0">
                <a:solidFill>
                  <a:srgbClr val="002060"/>
                </a:solidFill>
                <a:latin typeface="Gill Sans Light"/>
              </a:rPr>
              <a:t>i documenti contrattuali </a:t>
            </a:r>
            <a:r>
              <a:rPr lang="it-IT" dirty="0" smtClean="0">
                <a:solidFill>
                  <a:srgbClr val="002060"/>
                </a:solidFill>
                <a:latin typeface="Gill Sans Light"/>
              </a:rPr>
              <a:t>al </a:t>
            </a:r>
            <a:r>
              <a:rPr lang="it-IT" dirty="0">
                <a:solidFill>
                  <a:srgbClr val="002060"/>
                </a:solidFill>
                <a:latin typeface="Gill Sans Light"/>
              </a:rPr>
              <a:t>dirigente </a:t>
            </a:r>
            <a:r>
              <a:rPr lang="it-IT" dirty="0" smtClean="0">
                <a:solidFill>
                  <a:srgbClr val="002060"/>
                </a:solidFill>
                <a:latin typeface="Gill Sans Light"/>
              </a:rPr>
              <a:t>successivamente al pagamento del premio</a:t>
            </a:r>
          </a:p>
          <a:p>
            <a:endParaRPr lang="it-IT" dirty="0">
              <a:solidFill>
                <a:srgbClr val="002060"/>
              </a:solidFill>
              <a:latin typeface="Gill Sans Light"/>
            </a:endParaRPr>
          </a:p>
          <a:p>
            <a:pPr algn="just">
              <a:tabLst>
                <a:tab pos="180975" algn="l"/>
              </a:tabLst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Per richieste diverse rispetto al programma «standard»  l’ufficio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tecnico:</a:t>
            </a:r>
          </a:p>
          <a:p>
            <a:pPr algn="just">
              <a:tabLst>
                <a:tab pos="180975" algn="l"/>
              </a:tabLst>
            </a:pPr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marL="285750" indent="-285750" algn="just">
              <a:buFontTx/>
              <a:buChar char="-"/>
              <a:tabLst>
                <a:tab pos="180975" algn="l"/>
              </a:tabLst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Illustrerà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al dirigente le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possibili </a:t>
            </a:r>
            <a:endParaRPr lang="it-IT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>
              <a:tabLst>
                <a:tab pos="180975" algn="l"/>
              </a:tabLst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     modifiche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al programma</a:t>
            </a:r>
          </a:p>
          <a:p>
            <a:pPr marL="285750" indent="-285750" algn="just">
              <a:buFontTx/>
              <a:buChar char="-"/>
              <a:tabLst>
                <a:tab pos="180975" algn="l"/>
              </a:tabLst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Richiederà al dirigente 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relativa</a:t>
            </a:r>
          </a:p>
          <a:p>
            <a:pPr algn="just">
              <a:tabLst>
                <a:tab pos="180975" algn="l"/>
              </a:tabLst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   documentazione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necessaria.</a:t>
            </a:r>
          </a:p>
          <a:p>
            <a:pPr algn="just">
              <a:tabLst>
                <a:tab pos="180975" algn="l"/>
              </a:tabLst>
            </a:pPr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Gill Sans Light"/>
            </a:endParaRPr>
          </a:p>
          <a:p>
            <a:endParaRPr lang="it-IT" dirty="0" smtClean="0">
              <a:solidFill>
                <a:srgbClr val="002060"/>
              </a:solidFill>
              <a:latin typeface="Gill Sans Light"/>
            </a:endParaRPr>
          </a:p>
          <a:p>
            <a:endParaRPr lang="it-IT" dirty="0">
              <a:solidFill>
                <a:srgbClr val="002060"/>
              </a:solidFill>
              <a:latin typeface="Gill Sans Light"/>
            </a:endParaRPr>
          </a:p>
        </p:txBody>
      </p:sp>
      <p:sp>
        <p:nvSpPr>
          <p:cNvPr id="13" name="AutoShape 2" descr="Risultati immagini per STIPULA POLIZ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82" y="3982478"/>
            <a:ext cx="5060718" cy="2875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19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745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B5E0F-D640-4F64-A452-C5C286930938}" type="slidenum">
              <a:rPr lang="it-IT" altLang="it-IT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 dirty="0">
              <a:solidFill>
                <a:srgbClr val="FFFFFF"/>
              </a:solidFill>
            </a:endParaRPr>
          </a:p>
        </p:txBody>
      </p:sp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96127" y="4671057"/>
            <a:ext cx="5507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F.A.Q.</a:t>
            </a:r>
            <a:endParaRPr lang="it-IT" sz="72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63646" y="144384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i="1" dirty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Programma 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i="1" dirty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«</a:t>
            </a:r>
            <a:r>
              <a:rPr lang="it-IT" sz="4000" b="1" i="1" dirty="0" err="1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Stop&amp;Go</a:t>
            </a:r>
            <a:r>
              <a:rPr lang="it-IT" sz="4000" b="1" i="1" dirty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»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dirty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(Vita, infortuni e IPM</a:t>
            </a:r>
            <a:r>
              <a:rPr lang="it-IT" sz="2400" b="1" i="1" dirty="0" smtClean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dirty="0" smtClean="0">
                <a:solidFill>
                  <a:srgbClr val="293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ean Sans Std Book SemiExt"/>
              </a:rPr>
              <a:t>****</a:t>
            </a:r>
            <a:endParaRPr lang="it-IT" sz="2400" b="1" i="1" dirty="0">
              <a:solidFill>
                <a:srgbClr val="2937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 Sans Std Book SemiExt"/>
            </a:endParaRPr>
          </a:p>
        </p:txBody>
      </p:sp>
    </p:spTree>
    <p:extLst>
      <p:ext uri="{BB962C8B-B14F-4D97-AF65-F5344CB8AC3E}">
        <p14:creationId xmlns:p14="http://schemas.microsoft.com/office/powerpoint/2010/main" val="37164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745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B5E0F-D640-4F64-A452-C5C286930938}" type="slidenum">
              <a:rPr lang="it-IT" altLang="it-IT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 dirty="0">
              <a:solidFill>
                <a:srgbClr val="FFFFFF"/>
              </a:solidFill>
            </a:endParaRPr>
          </a:p>
        </p:txBody>
      </p:sp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18306" y="198236"/>
            <a:ext cx="4831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F.A.Q. Sezione </a:t>
            </a:r>
          </a:p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Temporanea Caso Morte </a:t>
            </a:r>
            <a:endParaRPr lang="it-IT" b="1" dirty="0">
              <a:solidFill>
                <a:srgbClr val="1F497D">
                  <a:lumMod val="50000"/>
                </a:srgbClr>
              </a:solidFill>
              <a:latin typeface="Gill Sans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18306" y="1600077"/>
            <a:ext cx="8173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Cosa prevede il CCNL Dirigenti produttrici di beni e servizi in caso di malattia?</a:t>
            </a: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Tralasciando l’ipotesi della malattia professionale - i cui effetti sono sostanzialmente assimilabili a quelli stabiliti per l’infortunio - l’art. 12, comma 5, del CCNL di categoria impone alle aziende di sottoscrivere una polizza di assicurazione, per la copertura, in caso di malattia non professionale, del rischio morte o invalidità permanente tale da ridurre in misura superiore ai 2/3.</a:t>
            </a: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Gli importi erogati al verificarsi di uno dei suddetti eventi sono:</a:t>
            </a: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marL="285750" indent="-285750" algn="just">
              <a:buFontTx/>
              <a:buChar char="-"/>
            </a:pP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€ 150.000 quando il dirigente non abbia figli a carico o non sia sposato;</a:t>
            </a:r>
          </a:p>
          <a:p>
            <a:pPr marL="285750" indent="-285750" algn="just">
              <a:buFontTx/>
              <a:buChar char="-"/>
            </a:pP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€ 220.000 quando il nucleo familiare del dirigente interessato risulti composto da uno ovvero da più figli a carico e/o dal coniuge.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18306" y="4780749"/>
            <a:ext cx="8173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2) In cosa differisce l’offerta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Praesidium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 rispetto al CCNL Dirigenti produttrici di beni e servizi?</a:t>
            </a: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copertura assicurativa prevede il caso morte sia da infortunio sia da malattia. Il capitale è fissato in € 150.000 senza alcuna differenziazione sul carico fiscale. </a:t>
            </a:r>
          </a:p>
        </p:txBody>
      </p:sp>
    </p:spTree>
    <p:extLst>
      <p:ext uri="{BB962C8B-B14F-4D97-AF65-F5344CB8AC3E}">
        <p14:creationId xmlns:p14="http://schemas.microsoft.com/office/powerpoint/2010/main" val="15781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745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B5E0F-D640-4F64-A452-C5C286930938}" type="slidenum">
              <a:rPr lang="it-IT" altLang="it-IT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 dirty="0">
              <a:solidFill>
                <a:srgbClr val="FFFFFF"/>
              </a:solidFill>
            </a:endParaRPr>
          </a:p>
        </p:txBody>
      </p:sp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2900" y="2655775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4) Cosa succede in caso di morte da infortunio?</a:t>
            </a: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 caso di morte da infortunio sarà riconosciuto l’indennizzo sia dalla polizza infortuni sia dalla polizza TCM.</a:t>
            </a:r>
          </a:p>
          <a:p>
            <a:pPr algn="just"/>
            <a:endParaRPr lang="it-IT" sz="1600" b="1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sz="1600" b="1" i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5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) 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Benefici 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Fiscali</a:t>
            </a:r>
          </a:p>
          <a:p>
            <a:pPr algn="just"/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Si. La normativa vigente prevede la detrazione di imposta del 19% con il limite di € 530,00 (Art. 15 TUIR, Art 12 D.L. 102 del 31/08/2013, Legge 124 del 28/10/2013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).</a:t>
            </a:r>
          </a:p>
          <a:p>
            <a:pPr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6) Cosa succede se il dirigente dichiara patologie pregresse?</a:t>
            </a: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 caso di patologie pregresse verrà richiesta della documentazione aggiuntiva al fine di consentire una adeguata valutazione.</a:t>
            </a:r>
          </a:p>
          <a:p>
            <a:pPr algn="just"/>
            <a:endParaRPr lang="it-IT" altLang="it-IT" sz="1600" dirty="0">
              <a:solidFill>
                <a:schemeClr val="tx2">
                  <a:lumMod val="50000"/>
                </a:schemeClr>
              </a:solidFill>
              <a:latin typeface="Gill Sans Light"/>
              <a:ea typeface="Calibri" pitchFamily="34" charset="0"/>
              <a:cs typeface="Arial" charset="0"/>
            </a:endParaRPr>
          </a:p>
          <a:p>
            <a:pPr algn="just"/>
            <a:r>
              <a:rPr lang="it-IT" alt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  <a:ea typeface="Calibri" pitchFamily="34" charset="0"/>
                <a:cs typeface="Arial" charset="0"/>
              </a:rPr>
              <a:t>7) In cosa consiste la carenza applicata di 180 giorni?</a:t>
            </a:r>
          </a:p>
          <a:p>
            <a:pPr algn="just"/>
            <a:r>
              <a:rPr lang="it-IT" alt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  <a:ea typeface="Calibri" pitchFamily="34" charset="0"/>
                <a:cs typeface="Arial" charset="0"/>
              </a:rPr>
              <a:t>E’ il periodo entro il quale non è possibile ottenere il risarcimento in caso di morte da malattia.</a:t>
            </a:r>
            <a:r>
              <a:rPr lang="it-IT" alt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  <a:ea typeface="Calibri" pitchFamily="34" charset="0"/>
                <a:cs typeface="Arial" charset="0"/>
              </a:rPr>
              <a:t> </a:t>
            </a:r>
            <a:endParaRPr lang="it-IT" altLang="it-IT" sz="1400" b="1" dirty="0">
              <a:solidFill>
                <a:srgbClr val="002060"/>
              </a:solidFill>
              <a:latin typeface="Gill Sans Light"/>
              <a:ea typeface="Calibri" pitchFamily="34" charset="0"/>
              <a:cs typeface="Arial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18306" y="198236"/>
            <a:ext cx="4831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F.A.Q. Sezione </a:t>
            </a:r>
          </a:p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Temporanea Caso Morte </a:t>
            </a:r>
            <a:endParaRPr lang="it-IT" b="1" dirty="0">
              <a:solidFill>
                <a:srgbClr val="1F497D">
                  <a:lumMod val="50000"/>
                </a:srgbClr>
              </a:solidFill>
              <a:latin typeface="Gill Sans Ligh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2900" y="1754659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3) E’ possibile assicurare capitali più alti?</a:t>
            </a: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Si. E’ possibile assicurare fino ad € 500.000. Oltre il suddetto limite la Compagnia valuterà la possibilità di assumere o meno il rischio.</a:t>
            </a:r>
          </a:p>
          <a:p>
            <a:pPr algn="just"/>
            <a:endParaRPr lang="it-IT" altLang="it-IT" sz="1600" dirty="0">
              <a:solidFill>
                <a:schemeClr val="tx2">
                  <a:lumMod val="50000"/>
                </a:schemeClr>
              </a:solidFill>
              <a:latin typeface="Gill Sans Light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745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B5E0F-D640-4F64-A452-C5C286930938}" type="slidenum">
              <a:rPr lang="it-IT" altLang="it-IT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 dirty="0">
              <a:solidFill>
                <a:srgbClr val="FFFFFF"/>
              </a:solidFill>
            </a:endParaRPr>
          </a:p>
        </p:txBody>
      </p:sp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3375" y="1368844"/>
            <a:ext cx="8220075" cy="477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AutoNum type="arabicParenR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Cosa prevede il CCNL Dirigenti produttrici di beni e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servizi in caso di infortunio?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-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 caso di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morte, un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importo pari a 5 volte la retribuzione annua lorda;</a:t>
            </a:r>
          </a:p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- In caso di invalidità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permanente, un importo, proporzionato alla percentuale di invalidità riconosciuta,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pari a 6 volte la retribuzione annua lorda, senza alcuna franchigia;</a:t>
            </a:r>
          </a:p>
          <a:p>
            <a:pPr algn="just"/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2)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 cosa differisce l’offerta Praesidium rispetto al CCNL?</a:t>
            </a:r>
          </a:p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 capitali sono stabiliti a somme fisse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a scelta dell’assicurato non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essendo possibile stabilire la Retribuzione annua lorda. Inoltre viene stabilita una minima franchigia sull’invalidità permanente del 5% </a:t>
            </a:r>
          </a:p>
          <a:p>
            <a:pPr algn="just"/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3)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Per quale motivo è stata inserita la franchigia?</a:t>
            </a:r>
          </a:p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franchigia =&gt;5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% è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stata inserita al fine di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far beneficiare all’Assicurato del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trattamento fiscale previsto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dalle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polizze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infortuni, beneficio previsto solo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 caso di presenza di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franchigia</a:t>
            </a:r>
            <a:endParaRPr lang="it-IT" sz="14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>
              <a:lnSpc>
                <a:spcPct val="115000"/>
              </a:lnSpc>
            </a:pPr>
            <a:endParaRPr lang="it-IT" altLang="it-IT" sz="1400" dirty="0">
              <a:solidFill>
                <a:schemeClr val="tx2">
                  <a:lumMod val="50000"/>
                </a:schemeClr>
              </a:solidFill>
              <a:latin typeface="Gill Sans Light"/>
              <a:ea typeface="Calibri" pitchFamily="34" charset="0"/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33375" y="378125"/>
            <a:ext cx="48314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F.A.Q. Sezione infortuni</a:t>
            </a:r>
          </a:p>
          <a:p>
            <a:pPr lvl="0"/>
            <a:endParaRPr lang="it-IT" b="1" dirty="0">
              <a:solidFill>
                <a:srgbClr val="1F497D">
                  <a:lumMod val="50000"/>
                </a:srgbClr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530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745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B5E0F-D640-4F64-A452-C5C286930938}" type="slidenum">
              <a:rPr lang="it-IT" altLang="it-IT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 dirty="0">
              <a:solidFill>
                <a:srgbClr val="FFFFFF"/>
              </a:solidFill>
            </a:endParaRPr>
          </a:p>
        </p:txBody>
      </p:sp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8984" y="1533452"/>
            <a:ext cx="37482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«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Stop&amp;Go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»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è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un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rogramma assicurativo studiato per i  </a:t>
            </a:r>
            <a:r>
              <a:rPr lang="it-IT" i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dirigenti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 che perdono il posto di lavoro e quindi le tutele previste dall’ Art. 12 del C.C.N.L dei Dirigenti di Aziende produttrici di beni e servizi.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18984" y="584036"/>
            <a:ext cx="2685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A </a:t>
            </a:r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chi è rivolto</a:t>
            </a:r>
            <a:endParaRPr lang="it-IT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  <a:p>
            <a:endParaRPr lang="it-IT" dirty="0"/>
          </a:p>
        </p:txBody>
      </p:sp>
      <p:sp>
        <p:nvSpPr>
          <p:cNvPr id="14" name="AutoShape 12" descr="Risultati immagini per uomini d'aff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09" y="1690229"/>
            <a:ext cx="4228582" cy="24410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67" y="3602406"/>
            <a:ext cx="2286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745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B5E0F-D640-4F64-A452-C5C286930938}" type="slidenum">
              <a:rPr lang="it-IT" altLang="it-IT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 dirty="0">
              <a:solidFill>
                <a:srgbClr val="FFFFFF"/>
              </a:solidFill>
            </a:endParaRPr>
          </a:p>
        </p:txBody>
      </p:sp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3375" y="1401669"/>
            <a:ext cx="7988428" cy="6033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4)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Cosa vuol dire franchigia del 5% relativa al 15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%?</a:t>
            </a: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franchigia del 5% sul danno di invalidità permanente non verrà considerata in caso di riconoscimento di una percentuale di invalidità superiore al 15%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5)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Quali sono i benefici fiscali?</a:t>
            </a:r>
          </a:p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normativa vigente prevede la detrazione di imposta del 19% con il limite di € 530,00 (Art. 15 TUIR, Art 12 D.L. 102 del 31/08/2013, Legge 124 del 28/10/2013) per il premio relativo alle coperture assicurative aventi per oggetto il rischio morte ed invalidità permanente &gt; 5%</a:t>
            </a:r>
          </a:p>
          <a:p>
            <a:pPr algn="just"/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6)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E’ possibile eliminare la franchigia?</a:t>
            </a: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Si, è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possibile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richiedere di ridurre la franchigia prevista nel presente programma ed eventualmente eliminarla parzialmente a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fronte di costi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leggermente più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alti.</a:t>
            </a:r>
          </a:p>
          <a:p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7)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Cosa succede se l’Assicurato fa lavori manuali o accede a tetti ?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somma assicurata si riduce del 15 % rispetto a quella indicata per chi non effettua lavori manuali.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4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endParaRPr lang="it-IT" sz="14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>
              <a:lnSpc>
                <a:spcPct val="115000"/>
              </a:lnSpc>
            </a:pPr>
            <a:endParaRPr lang="it-IT" altLang="it-IT" sz="1400" dirty="0">
              <a:solidFill>
                <a:schemeClr val="tx2">
                  <a:lumMod val="50000"/>
                </a:schemeClr>
              </a:solidFill>
              <a:latin typeface="Gill Sans Light"/>
              <a:ea typeface="Calibri" pitchFamily="34" charset="0"/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33375" y="452236"/>
            <a:ext cx="48314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F.A.Q. Sezione infortuni</a:t>
            </a:r>
          </a:p>
          <a:p>
            <a:pPr lvl="0"/>
            <a:endParaRPr lang="it-IT" b="1" dirty="0">
              <a:solidFill>
                <a:srgbClr val="1F497D">
                  <a:lumMod val="50000"/>
                </a:srgbClr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951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18305" y="1402028"/>
            <a:ext cx="80017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Cosa prevede il CCNL Dirigenti produttrici di beni e servizi in caso di malattia?</a:t>
            </a: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Tralasciando l’ipotesi della malattia professionale - i cui effetti sono sostanzialmente assimilabili a quelli stabiliti per l’infortunio - l’art. 12, comma 5, del CCNL di categoria impone alle aziende di sottoscrivere una polizza di assicurazione, per la copertura, in caso di malattia non professionale, del rischio morte o invalidità permanente tale da ridurre in misura superiore ai 2/3 la capacità lavorativa.</a:t>
            </a: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Gli importi erogati al verificarsi di uno dei suddetti eventi sono:</a:t>
            </a: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marL="285750" indent="-285750" algn="just">
              <a:buFontTx/>
              <a:buChar char="-"/>
            </a:pP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€ 150.000 quando il dirigente non abbia figli a carico o non sia sposato;</a:t>
            </a:r>
          </a:p>
          <a:p>
            <a:pPr marL="285750" indent="-285750" algn="just">
              <a:buFontTx/>
              <a:buChar char="-"/>
            </a:pP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€ 220.000 quando il nucleo familiare del dirigente interessato risulti composto da uno ovvero da più figli a carico e/o dal coniuge.</a:t>
            </a:r>
          </a:p>
          <a:p>
            <a:pPr marL="285750" indent="-285750" algn="just">
              <a:buFontTx/>
              <a:buChar char="-"/>
            </a:pPr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2) In cosa differisce l’offerta </a:t>
            </a:r>
            <a:r>
              <a:rPr lang="it-IT" sz="1600" b="1" dirty="0" err="1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Praesidium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 rispetto al CCNL?</a:t>
            </a: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copertura assicurativa IPM prevede il caso Invalidità Permanente da Malattia mentre la garanzia morte da qualsiasi causa è garantita dalla polizza Temporanea Caso Morte.</a:t>
            </a:r>
          </a:p>
          <a:p>
            <a:endParaRPr lang="it-IT" sz="1600" b="1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18306" y="459846"/>
            <a:ext cx="4831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F.A.Q. Sezione IPM </a:t>
            </a:r>
            <a:endParaRPr lang="it-IT" b="1" dirty="0">
              <a:solidFill>
                <a:srgbClr val="1F497D">
                  <a:lumMod val="50000"/>
                </a:srgbClr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89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 txBox="1">
            <a:spLocks noGrp="1"/>
          </p:cNvSpPr>
          <p:nvPr>
            <p:ph type="title"/>
          </p:nvPr>
        </p:nvSpPr>
        <p:spPr>
          <a:xfrm>
            <a:off x="493986" y="1568197"/>
            <a:ext cx="8107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3) Vi sono delle migliorie rispetto a quanto previsto nel CCNL?</a:t>
            </a: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Si. Il CCNL prevede il diritto all’indennità soltanto in caso di riduzione oltre i 2/3 della capacità lavorativa mentre nella nostra polizza il pagamento dell’indennizzo è previsto, fino alla concorrenza del capitale assicurato, già al verificarsi di una invalidità di grado pari o superiore al 26%.</a:t>
            </a:r>
          </a:p>
        </p:txBody>
      </p:sp>
      <p:sp>
        <p:nvSpPr>
          <p:cNvPr id="8" name="Titolo 6"/>
          <p:cNvSpPr txBox="1">
            <a:spLocks/>
          </p:cNvSpPr>
          <p:nvPr/>
        </p:nvSpPr>
        <p:spPr>
          <a:xfrm>
            <a:off x="493986" y="3097453"/>
            <a:ext cx="8107089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rgbClr val="172440"/>
                </a:solidFill>
                <a:latin typeface="Ocean Sans Std Book SemiExt"/>
                <a:ea typeface="+mj-ea"/>
                <a:cs typeface="Ocean Sans Std Book SemiExt"/>
              </a:defRPr>
            </a:lvl1pPr>
          </a:lstStyle>
          <a:p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4) Quali sono i benefici fiscali?</a:t>
            </a: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normativa vigente prevede le detrazioni di imposta del 19% con il limite di € 530,00 (Art. 15 TUIR, Art.. 12 D.L. 102 del 31/08/2013, Legge 124 del 28/10/2013) per il premio relativo alle coperture assicurative aventi per oggetto il rischio morte ed invalidità permanente &gt; 5%.</a:t>
            </a:r>
          </a:p>
        </p:txBody>
      </p:sp>
      <p:sp>
        <p:nvSpPr>
          <p:cNvPr id="9" name="Rettangolo 8"/>
          <p:cNvSpPr/>
          <p:nvPr/>
        </p:nvSpPr>
        <p:spPr>
          <a:xfrm>
            <a:off x="418306" y="482802"/>
            <a:ext cx="4831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F.A.Q. Sezione IPM </a:t>
            </a:r>
            <a:endParaRPr lang="it-IT" b="1" dirty="0">
              <a:solidFill>
                <a:srgbClr val="1F497D">
                  <a:lumMod val="50000"/>
                </a:srgbClr>
              </a:solidFill>
              <a:latin typeface="Gill Sans Light"/>
            </a:endParaRPr>
          </a:p>
        </p:txBody>
      </p:sp>
      <p:sp>
        <p:nvSpPr>
          <p:cNvPr id="5" name="Titolo 6"/>
          <p:cNvSpPr txBox="1">
            <a:spLocks/>
          </p:cNvSpPr>
          <p:nvPr/>
        </p:nvSpPr>
        <p:spPr>
          <a:xfrm>
            <a:off x="493986" y="4628518"/>
            <a:ext cx="8107089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rgbClr val="172440"/>
                </a:solidFill>
                <a:latin typeface="Ocean Sans Std Book SemiExt"/>
                <a:ea typeface="+mj-ea"/>
                <a:cs typeface="Ocean Sans Std Book SemiExt"/>
              </a:defRPr>
            </a:lvl1pPr>
          </a:lstStyle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5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) Posso stipulare solamente la garanzia IPM?</a:t>
            </a: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No perché la garanzia IPM è abbinata alla garanzia Infortuni.</a:t>
            </a:r>
          </a:p>
        </p:txBody>
      </p:sp>
    </p:spTree>
    <p:extLst>
      <p:ext uri="{BB962C8B-B14F-4D97-AF65-F5344CB8AC3E}">
        <p14:creationId xmlns:p14="http://schemas.microsoft.com/office/powerpoint/2010/main" val="32305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745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B5E0F-D640-4F64-A452-C5C286930938}" type="slidenum">
              <a:rPr lang="it-IT" altLang="it-IT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 dirty="0">
              <a:solidFill>
                <a:srgbClr val="FFFFFF"/>
              </a:solidFill>
            </a:endParaRPr>
          </a:p>
        </p:txBody>
      </p:sp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17964" y="1363781"/>
            <a:ext cx="74235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7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sz="1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«</a:t>
            </a:r>
            <a:r>
              <a:rPr lang="it-IT" sz="17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Stop&amp;Go</a:t>
            </a:r>
            <a:r>
              <a:rPr lang="it-IT" sz="1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» 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consente </a:t>
            </a:r>
            <a:r>
              <a:rPr lang="it-IT" sz="17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di ripristinare gran parte 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delle coperture assicurative previste </a:t>
            </a:r>
            <a:r>
              <a:rPr lang="it-IT" sz="17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dall’Art. 12 del CCNL Dirigenti di Aziende produttrici di beni e servizi.</a:t>
            </a:r>
          </a:p>
          <a:p>
            <a:pPr algn="just"/>
            <a:endParaRPr lang="it-IT" sz="17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sz="17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 particolare 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proposta </a:t>
            </a:r>
            <a:r>
              <a:rPr lang="it-IT" sz="17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è 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composta </a:t>
            </a:r>
            <a:r>
              <a:rPr lang="it-IT" sz="17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da 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tre sezioni/garanzie: </a:t>
            </a:r>
          </a:p>
          <a:p>
            <a:pPr algn="just"/>
            <a:endParaRPr lang="it-IT" sz="17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7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Vita Temporanea Caso 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Morte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7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Infortuni 24 ore su 24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7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Invalidità Permanente da Malattia (IPM)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7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700" b="1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8985" y="471271"/>
            <a:ext cx="41482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Cosa garantisce</a:t>
            </a:r>
            <a:endParaRPr lang="it-IT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  <a:p>
            <a:endParaRPr lang="it-IT" dirty="0"/>
          </a:p>
        </p:txBody>
      </p:sp>
      <p:sp>
        <p:nvSpPr>
          <p:cNvPr id="5" name="AutoShape 6" descr="data:image/jpeg;base64,/9j/4AAQSkZJRgABAQAAAQABAAD/2wCEAAkGBxQTEhUUExQWFBMWFRcaGBcUFxQYGBwYFhUXFxYXFxQYHCggGBolGxgUITEhJSkrLi4uFx8zODMsNygtLisBCgoKDg0OGxAQGywkICQsLCwsLCwsLCwsLCwsLCwsLCwsLCwsLCwsLCwsLCwsLCwsLCwsLCwsLCwsLCwsLCwsLP/AABEIALcBEwMBEQACEQEDEQH/xAAcAAABBQEBAQAAAAAAAAAAAAAAAwQFBgcCAQj/xABDEAACAAQDBQYDBQYFAwUBAAABAgADBBESITEFBkFRYRMicYGRsQcyoUJScsHRFCNikuHwM4KiwvEkQ7I0U2NzkxX/xAAbAQACAwEBAQAAAAAAAAAAAAAAAgMEBQEGB//EADQRAAICAQQABAUCBAYDAAAAAAABAhEDBBIhMQUiQVETMmFxgZGxBjOh0SNCQ8Hh8BRS8f/aAAwDAQACEQMRAD8A3GAAgAIACAAgAIACAAgAIACAAgAIACABpUbTkobPNlqSbWZ1BvyzMK5xXbGUW/Q6lbRlMcKzZbNyDqT6Awb4+5za/YcwxwIACAAgAIACAAgAIACAAgAIACAAgAIACAAgAIACAAgAIACAAgAIACAAgAIACAAgAIACAAgARrKpZUtpjmyIpZjrkBc5RxulbOpW6Rl2+vxJa3ZUlwSM2I71jy5RUnlcuuEWoYVHvlmYTahiSzHEx1Iv9bxHwS8nK1bqcVz4jy165QUjvJqvw638d2SnqGx4skdsmvwB58vOJceVp0yDJiVWjU4tlUIACAAgAIACAAgAIACAAgAIAK5tzfeipThmzQXuRhQFmuOdtPOOOSR2myEo/i5s9mwuZkrkzpca/wABNvOObkG1l12fXy56CZJdZks6MhBGWuYhjg5gAIACAAgAIACAAgAIACAAgAIACAAgAIACAAgArm920FAEgkd8Etf7oubedvp1ivnnSomwxt2ZtK3YaYSwyDHU5m0UNzNNRiuyTl7jSrWJbysPyjvmC4+wHcOScsTesFyB7fYQXcVpbBpLFipBwtbgeB9Y75mI9qNO2BXdrKF7h0OBwdQy8/Kx840cU90TNyw2yokokIwgAIACAAgAYbQ2msu9hibkDYDxPCElNIaMGyEfe0C/y35WY/XKI/jEnwT2i3zR2wlfQ+wP6wLMgeFostPPV1DKbgxMnZC1RlvxF+JBlTXpKa4ZMpkzqQO6nhfMwk51wSQhfJly7HqKhi2EkHO5ipLUQXqXI6abG83dioOYQm0dWph7nHpZ+xYvhrvM+z6krNxiS2Uxc8r6OF5j2vFiE0+UVsmNrh9n0XLmBgGBuCAQeYOYMTEJ1AAQAEABAAQAEABAAQAEABAAQAEABAAQAEAGP707Rx1czPEpcL5LpbpYj0jOzSts0MMaSLVs5wZa2HCIUyeuR1DgKS1hkhGzunaxygi6ZyatD2j7tQSMu1lgn8SE2Ppf0EWcb8/3RTyLy/YmIskAQAEABAA2r5pVCV14Qs3SGirZC1gCrhGZOpMVck1FUWcUNzsaNLVhZlBiJZU+yX4VdDRNmSseIJY9IX4kbOvG6JmQDLBaWb2GanQ/16xZhP2K04e5imyNjtP2mRMBJM12a/jckxFmla+5PiVO/Y1GbTy1OBcItwyijOFOkXIzbVs9SnA4CEURnIp/xB2AolGoTJlIuBxEXNPJxdFbOty+xqG5tT2lDSve95Eu/iFAP1BjTXRmPsmY6cCAAgAIACAAgAIACAAgA5mTAouSAOZjjdAVXa+/UmUwVRjPHO1r6Zf8RDLNXyonjhvsr20viW4uESWnVyTbyGsIs0mO8EV6jbZPxPmhv3yy5qk/9vErDwBvfz9YaOV+ossS9DSNj7WlVMvtJTXHEHIg8iOETxkn0QOLXY+jpwwavl/9ZULwExvfK3TT1jKyM1cSNDzlSVstzbiQBkNSY4k6s7dyKo29VQZlgJOAGxILt/qAsIaTlVjRUW6suMipJTF0jqlaElGmV+TvY/bFFlLMAOqOt/MG30hVNjSx8FxoKrHPlZFT2RNjqNb/AJRbxu5r7FHIqi/uT8WisEABAAQAJVFrZwszsSvbQBJJ0EZma3KzRw0lQ1TxiJEzFBHWcJChS+UWNPdlbORtNsRZUydUAXd7AdABHcqrk5jd8FV2nSTTOuALX4X94pSf6mjBcD3bxmLKXACTxsYF9TiSbEqugM2imKb4il7E3zET4qsr5C4bg0Rk0FOjG5wYvJ2LgejCNSPRmS7LBDChAAQAEABAAQAEABAAGADLd+N4S7lcVlGSINT/ABMeF88hw4xSnNzfHRdxwUVyUeXOxPdibDO/h48Lxx8Kh0R9RUDESDxjqQrZ1JrDfKxHIgfpaONHUye3d3im08wPLNx9pCTZhxB/ppBFuL4OSipLk1+fXipoWmyr95CbaEWPfU9ciInzPdibQmkqOoju9/8A4UOpo0mTe4pxB5as1srYwCL8Tl9YylK5UjYz43GKm/UtG16RZgKMLqLC3A25xZkr4KON+pDjYyXJ0BsSFFr20uYWVvhslSS5SJihpQVKfZsY7CNqhMkq5ISm3XlLMLWvwuMiP75wK6r0ONq7rkn5wKTJBDEuAq9SvaANl1BENKTi4U+eP3OYscZqbkuOfw6Za40jKG9dWJJQzJjYVXU/kOZhZzUFbGjFydIzPbvxVYMy08sAD7bG7emg+sV3mcl5eCdYVF+bkotX8Qqp2znOOgdh7GIHGb5cmTKUF1FHVNvnUgg9vMuNMTFh6NeFe5eo62P0LbQb7tUKJThUm8Gzwny5xHNuiTHFWdULVAmjEQV6Aj3iGTXoWVHjkk9uT5yMnZAWOpYmOr6kajaZaNhTmMu7CzWvkbj1i5haRSzx5Hs6oDSsQFtfpHck1KFnIY3DJtZVTV97EdBGfut2aW1VQ5m1ashtmYkbTRGo1LkfbFwzFItwibT1Ig1D2lkppIRFQaKAB4AWjTjHakjNnLdJv3FIYUIACAAgAIACAAgAIAK/vrtZpFOezF3e6jplmYhzSpUS4o2zE62WFu0wl5jcAbep1MVk76Le33JnY+wXmyyWsoYZW15jyiGWTngnjj9yC23u/NlC9iwHG392h4Z0+GLPT0riQMq98uETdlbokaSpUmxyJ48PCFkhkzZfhhXYpLyW+ZTfxU90/UfWJsD4cWQ51ypIkF2KZU4lVJViDcD0vyI5xUemcJ8IvS1ay4kpPlHO03Cub9THZPbJ2cw8xRDmuBueA4cTEW6yztFdn7bFs0s2mEG/oxAh4zSIZ4m/UXkVXfK6cudoWMvNR2UfLZYJVHimy3t8iH/V+dwPSLkcd5E/ZFJ5duKUfdktFopmRfGPbzdotNLzIFyBoLjU+oijme7Jz0v3LuJbYWu3+xRtg7GaaGx5A8RrEOTLXRPjxX2J7X3SYAlDi6GEjqafJJLSprylYllkOFsiOcWeJK0VKcXTJKmqzkQbMNIikiWMjU939sCZLR3Nja3+aKrVPkurzRtFoqJylF0I0PSJJ0oohinuZI0lP+7YD7Qwi3XKJMUXtdepDkmlNP25JGrpgskIPsrb0EWcuNRxqK9CtjyOWRyfqU16XCxbXmp0jMg1F8mpe5cHb0+NO53PCJZOLj5ReVLzOyz7tUHZy7nU/wB3i7o8W2O5mdq8u6VImoulQIACAAgAIACAAgAIACACkfFStEuQnMk28gLxV1KtpFrTcWzL926CZUTcTA9mPtHib3sOcVs0tq2ouYItvczTaeWFFgIgSJWetKB1F45QXRV9v7myZgLS/wB1M6fKT1X9IdZHAVwU+zNK+kaTMKOLMOXuIsRmpq0VZwcHTNP+Ds9mntxtKIY/5kw+uUTYfmIc3ymumLRWKftuVdmB0MZWZcmrglSRXZMh5bks5aS3DCt1PjbNfGOQr1LPzddj1UlgXD4jlYCXn4aw22PuK1k6ca/I52TTzXmqZqopGeFLm3QsdeEcim5oiySjGDpl6lrYAdI1EqRkt2zqOnDLN59ihp06ac27Vgf9o8ltGZqbTZpaanVkOlkFgVHmIpO2aKoUD84Qeivb3bAE1MaDvjlxibDm2Pnor5sSyL6lHpyQ1iLMNYvOmjPVpmk7vE9muEAoczfXMcIqZFyX8PMS1yZkzsrdn3bixxZ662hW/KdaW67Lxu+p7O58PQRo6ReW2ZeqfmpDfb9cUItnlmIj1WXbJIbT490StVu0lLZ5XihJqTtF2CcVTFaCuQm2sSY9q5YmS30XakIKKRpYRr43cVRlzVSYtDihAAQAEABAAQAEABAAQAYv8T9vLUzJSS7lQLnK12LWt1FgPWKbyxnyi6sMsbqRM7KojKlIoAuAL3NhfUxn9ytmh0qQrP2s0s2MsOOcthf+Vre8O5xOLHJj+TWKwuPrCqaCUGN67aiIM1ZuiC//ABHN6Z1QZB7X2MtchAlNLmrcy2JW+K2QYAnunTpEmL5uCLMvLyc/CuW8uqGVsaurg5YSgB054rC3WNDFRnZE+vY1+Ycj4RPLohXZTqipDCx1Gh6coy925UzTUdrtDEAG4vHEh1I4oKPA1y1/IQLhjzyNqiybNQBgTqSP6RYx8NFLI7TLBF4pBABS97e7LmkC57UX/wAyA+1oz9T0/uaGlXK+xlG06xi2Hssr2uSPWK8Ipq7Lk5yTraSux0ZpbMR8oyivlavgsRfHJEytoDtSHRmv5jwiX4fl4aIXkSlVM93m2IgQVEsYcJGMdGNveO4Ju9pFngq3E7uvZZKg6XJH5/W8dzLzHcDqJdaWcuD2EdSVCytsX2htx5CBEAvlc8r8o9BoNKnBOR4vxzxXJgy7MX6kU22e1Peyb3in4l4fKP8AiQ5Rd8D8chn/AMHLxL0+ojPlYowWj1iYrIYL0jseXSElwrY5kb0Olwtio4HQx6rR6FrEt/Z4PxLx/bqGsNNL+rJzY29aTX7OYBLYjI3yPTpD5tI4K48kug8chqJbMi2v0d8P+xYgYpm7dnsABAAQAEABAAQAI1k7BLd9cKsbeAvaFnLbFy9hoR3SSMS2fsxZ7ynHzYmd25jtcJFtL3EZG+StM25Y4tKSLjtKkxqyh2S4Iuuo8ISuQj0VJt1ZauCLtYW1mBi2G2IsSc758vLKJvjWJ8GuSw7Dp2RcDnFlqdYhVW6JZXVlf3i2fNd2GNlH2QpKgZ8SNcuohobV2hZKUlwyU3Uop8hwRN7RCousxsTBuJVrfL0N4bdG7iuSNxltamyfpaQLtFjiCCY8sjgWIlYio6nB9DE6W7Kkve/6FfdtxSbXpX5v+xcNqTsMtudrDzyi3nltgynhjumii1cZZqIiZ7OPkPkY7uO7R1s9phPeIHhApCyXBP0M8hgb8YaM3usjlBVRbpM4MLgxqxkpK0ZsouLpikMKV/eynvKc/Z7p64hfXytFTVQuLZb0sqkkZhVTU+6C3hGVtZtIldmT5Ky7Yxnrzv4QuzjkWTbZGNLldpmB0Ol4SnRJ6EzX7JE6kmSlITtcKhjnbvXv9IuaeNKyhndumQFPIFOiSnbvDIN943zIh8mOe6zuLJj21ZbaBNGOgEWsOBR5l2Us+ovyxEKuuVa2UJihpM9MBvwdblSPEXHpF6GWUPlZlZ9Jhzc5IpkpV7sSnzlsU8cx+sWY62VVJWZWXwHFe7FJxf6/8/1PJeyXVbGzW4qfyjG1eni5bsa49j0ugz5Y41DO+V6+5EbWOHu6E/QRa8K0Ny+JNddGR/Eni3wsf/j43zLv7EakelPnrPZU7DNRuF4WatUT4JbXfsWlNtPIII7yE6aj0io8Cyd9mzDxKela28pk7QbzypjhMwSNfs35GKuTSTitxs6bxvBmyLH036+hORVNkIACAAgAIAIXfGq7Ojmte2QA8yBFfU/y2ifTL/ERi+5u8aypnYzfkebdG+6zH5T0J+p9KmXFatF3Hlq4s0mabOb6XitdMsx5iRlftEKwVRiY+3EnpCbrfBPHHxbHVNUp94XHjxh1JLsjlCQ22xtCWkxAQGVtSDfC3Jhw/pHMjSZ3DBtEls5FYjDDY6k+CPK3FclD+IO9g/b5KU7XNPNDOw07RO6Evxwgtfq1uBi4lT3FG7Sj/wB5LwNqGaizCcmAJjSy6dZ8SceyhjzPBlafQMAYxpRcXTNWMk1aGE6nzyiNolTPEl2hHwdJCleGiJMeCtYfKbRvaPS7Vun2/QxdVqNz2x6RNUG18SgtwyJ6xLPBT4IYZrXInvBPDyWVdbXHWKeeLqi7p5LdZjdZJdJvd+QnvDjbjbqIzJJepsxbfRLSKCnJxCeQeTIb/QwPHja7DfmX+T+ozqpbNNAtZBo2dz1twiDbFdEilL1LbMksacKuoIPkIvadcGbqJcmQby1kyZVsHJsuS20y1t1i9ipuilP3NN3U2gZtKrNclCVPloTDTSUmkIra5Et8z+6VxqkxGHkwhQfRapU0lRnqIDp2tQRAB3Pky6gYGye3dbj/AFifDnlifHRQ12gx6qFSXPo/YqFXTtLcowsR/dxG1CanHcjwWowTwZHjn2hnVHK8MxMa5ocUu0caFSMwdYWK5sfLajtFqOfY3hpK0RQl8OVmj7u1vaShc3K+3CMbUY9kz3vhWp+Nh57X7ErFc0wgAIACACofFR7UDjmy/Q3iDP0vuT6f5n9j52q3INwbHUHkRp9YjJWbTIrRPlS5qnKYit4EjMeINx5Rl5YtSaNPC042NZdK8twwsyMSJjMCWA+yQARdeYjuKK9SScnLpf7Dybs5msweVhtpjZeF8wREz07fNr9RFnjHhxl+hG7Sll/3aqrC12mqxspByC3HeJ1uDEOWG1djY5O7pr7krQ1gpaebPmnKUjMeuEZAdSbDziTSRdkGsmjBKWaS4ZjdmbEx5lsyfW8X5mfA3Ldw3ppZ6H3Ma2k/lIztX/MY6e65r6c/6wmr0qyx3R+Zf1H0up+G9suv2OpouAwjz0om5FnUiVcXjijYOVHS624RraDSf6kvx/cytbqa8kfyLiNgygkzPnUaFb+YMda6YqfaHmzKgMljY258oiy41fJJjm10Rm3N3hOBaRbGMyl7ehMZep0T7ia2l1yTqZSpkrA5WYCjjUMLGMjJCceGbUMkZK4sfyp6lgBmxtCKl2LK2Ts2Y6qQrEXFj4HWNOEaXBk5Jbpcma7zSVWYFXhmfOLunh/mK2WXoWrciaRKYKbXyccxwMNnjUrExu0Pt71vSzOgv6GISQn9nveUh5ovtHTh05zjh0VkzLNnqBrAAlvDTiZJ7UfMhFz/AAmL2iytS2vpnn/HtIp4fipcx/Yp1ae4Y1JdHk8PzIZ0062Lra0KmWMkLof0zcIdFXIi87kz+8V5qfpaKGtjxZ6D+Hsr37foy5RmnrQgAIACACp/E2lZ6F8IJwkE25WI9ysQ5lwmTYH5qPnKrXM5XPDziIlNN3Qp5kikWXOXCblwOSzLOPf1vFDVfPRoaXmFljpagMMiLiIYMmkqYm1OSfmH1h7l7knxKQs6d3Ow4QrTa5IXLkovxa2iy08mQpskxyz9cFio8Lm/iByi5pGraXoinqr4bM1lZAeX1MWJFZH0Fsin7ORLQ8EF/G2f1jaxQ2wSMvNPdNsWeJURCtFLLnALX4Xyv/WMzW6S38SH5NHSapJbJfgeVlF2Mu7MMRyAA/OINPonOXmfBLn1m1cIi1eNxRrhGLKTfLFMUFHLBQcV/wCFo62jisQkVBQBuRNx04w0o3wci6JFqjCysD3TpEW21RJdOz3atHKrUswtMUsEcgXBHC/FTxEUdVpFONPv0Lul1bxzv09Si04MuaQwsyGxHIiPMyi4Sp9o9OpKcLXTHG16x5d50u7oR304j+Jf0i7gzq6kZ+bA6uJUdo0M5/34UvLfMMveFuttI3MSe1IyMjVkhuhWYZyrwbL9IfNG4CY3Ui3bwJip5g/hPtFIskju+W/ZpWIFTgXI66QHEOUzcRw6KOP3luhjoD3Z6iZKmJzQjztaGxy2yTIdRiWTFKD9UzOp0611YWje3Hz1Y2mM8XeyzsIRtJlhQbj0SlMLCJEUcjstO6E8JMDHQnD6/wBiK2rjujRp+C5Fiz7n9v1NCjIPdBAAQAEAHMyWGBDAEEWIOhEDVgYptvdcbO2nJnlcdJjD3YXCi5V1c/w3DA2zyGsVtux89FndvXHZYNobZl1biZKDdlgCqWFiQrMMQHAHhfO1tIztbJSycexo6KDjj59yEqJLIcSEjpFK6NBNPsZttSde0c3jOKJKkZ2sXN+nAQ+9kEooZb108h0ZJyYphlnsLA3xj5gpHG2E242MX9FWyfvxX9Shqrco+3NkHu9uM+KU84YR8xQ8AGGBfHI35XjWw6STknL7mZl1EIrg0eW3dHp6RrNUZO6+T1sxHK5GsbNPKkEZEZg9YfbfAu6hasrmmsGbgLWGnWFx4lBUjs8jm7ZxL5w7I0e4vp78BHAs9JubF+9yuLjyg49gdnJcspDZkceY4XjtU+Au1yJbPqMjKb7J7p6R2a5tBF+g/oZmEeJc+rGI5q3+g0XQ23p2aGWXUKO8QFmW45d1j7ekYHienV/EX5N7wzUNr4b/AARuzqfEbEd3jf2iHw/SfFnul8qJtdqvhQpdsYpN/Yam2lLPOnBJh6cAY9K4KrR53c32TNRsWmmuswjCwIIeXkf8w0MJKDao7GdOyeoNmS7kuQ62yU8T1ijPA10XI5kx7Opg8u4UrgXMHK1uEQkiISQ1iSeEcGHlHKxuHOQEAHO7s7vTejt/5GADP96yJdRNHJyf5sx7xsQyL4ab9jxmfTtamcV7/uK7vyWCk2GJxqeAjEnrFPNbflR7HB4Y8Gk2QS3y9X6E9IoZZlMR8wGpNsxFrT+Jyy5El0Zes/hvDg0knfnSu2znZr59I2MrSXJ4zRxnLJUU2WeTvnLRQswEuosSOPX0tFB6Tc7i1R6aHjXwYrHmg9y4ZbYonoggAIAG9fXS5KGZNdURQSSxsMhfzgoDGd/N6v8A+lUSKOQStPlMckWZ7jEvgMFjb+PPSKupnUX9C1poXLklKWlEsWAsBkB05RiybfLNmNdIUnJeEHRHTEF9ISh0x3JyEdFZD7/TGFKs2XlMkTZcxD1U2PlYmL2iy7MqKGrxb8bJGXvdJOTXFwjKRnk8tZguNbi9suXlHqNPn3RuR53Pgp+UmJFQrriRgynMFTcZ9YtrnkqNNcMVltrA0CY2qRDRFYgSb24cTDHB4hhGMclGwg6YnexGtlCj3LQl3Nr2SGqop+7EWoEtkLHmNfWJNzEo9picNyb54b21wg3P/j6wt+ajtcWIqbTl65Q7+UVdj9n0HT3JMKkdbJyQoeSyHQqB9BFPNjU7T9S3hyODUl6FelLhFuUWcWKOKChHogy5pZZuUhntejWdLZGvmMrcDwMSoiv1GG7dcTLKP/iSzhbrbQ+Ygr0Ov3RYaOrYMOQhZRVHYydk3tCpdlBxd1hYjqOsZeaG1mjiluREmnLWANs7nrEJMKzK4SSQzaWy6eEADfdaoxGaw0ZyR5mOHSlfEZLVw5TFVvMZH2ESZM23AyhDSqetTr6i+z6vBYZ4eMedkz2O20SrVkthhF8RNyByi5o9UsD3UZnifhz1mNYnKlfJJ0K6C2XKCeryZpXJndPoMGkx7MUUiaqNiyy1yBfL2Ea2KTUEjD1OGE8rk0XGFLQ02htOVJF5rqg6nP0hlFvo42kZzvN8UMylICANZrAXP4FOQ/E3pEscXuK2ZxvHvDNngLMdmLkAkkmwJ+UXOg1POw5QZGkjsFyRdFtApWNOGqzCR4X0/lyip8PfBx9yzGeySZr8mYsxAynJhcecYUo1wbEX6iBQi8Qk92JrLuYDh12NzC1bOt0hpt+Upp5gOmE38BrEsO1RE/qZmk7uScv+0uY5qxUfRR6R6jC/KeeyLkebO2o0piUYgE95QSPPxizGVdEMo2uS37J3uU2E234hl6r+kTLJ7leWH2LAtQri6MGB5GJYyTK8otHLGwyiTsXoVkvlCtHRzNfKUOUu/wDOxN/S0RQXMn9f2JJviK+gmWiQSzucqhJSjXCXPjMNxceFojg25Sf1r9B50oxX0/cjpn+IvjE/oReorNnWZjyNhHEuEcfZPUMzIDmQPS0V5oniyNqAMZI0OY8/63iaPRE+xMJHbCiu1SGTXK2iTlsfxLp9Ia/UPSicWaF14mONWcTosFAgnSil7EEMD4RR1ES5gkepIwvhOZHKKLLhQ95bGtnNfQKo8cNz7wr7GXRZd1JeCReABptmklzAkx1uQWAPjn+UUta2oov6GK3PjkY40GiiMs1KZx2wJ0AMFhRN7J1XqRE2LsgzdM0TsF4qPQRurowXyZpvV8TCLpSAAf8AuOLk/hXS3UxYjjXqLyzMNq7XmziXmTGcnixMS+hxIj1a4jnZ04f/ABUJF1XXllna8RZXQ0RmDZ2bgTe/DOIcToeRfNw9uKP3Ew9UP1KfmPOKOv0y/mL8/wBy9o8/+m/wXcqIyWjRTDsrQtHbO0sIdIRspPxM28ElGmQ99x3yOCfd8W9r840NHgt736dff/gpavLS2L1/Yowfuyh/8f8AveNbB8pmZOz1jE4h4ojoDzZ1c8tgVYg+MNFtCSimXnYe3BOUh8pg9DyMWsWS+GU8uKuUS4nWS4iZrkgvgd1cy01l+6FX+VAD9bxDi+RP3/uSZPmaE2YmyjViFHiTaH6Vid8Ctc13a2QvYeC5D6CExKoofI7kxpq6+MSegiEBMxTsI0DEnyNzD1UbE7dE/Sz+8L/ZBJ9IryjwTRfI1pDilhv4nHoxI94klxKvsJDmN/cVOQyjh0q02keqacWcqstsItwsLm0M0ro4m0rFd26psbUs84iLYGOpU6efCB2huGWjYjmVNwnS9ojzJTjY2J7ZEtT5zWvwJjIl2ai6Mu2pVKKmcznLtGsOecIx0XLYtSTRqxyJv6cIDghUkmlJ+7MH1yiprI3jLuidZKIQzbaxlUa4spBgoCx7rycc1RyN/IZxY00N00VNVLbBmiRtmIfLNVPuIs2A0LZGGOCdK9yFPPPwhHLarO1ZH1VQ0xtbKMgBFdJy5Y3R4ZRQXUm/Im4PQiHljVHNw5BKP3SQQbjmM8reFoWHKpnXw7RqW6W3hUS7Mf3i2xD2YdDGJq9O8M+On0bOnzLLH6+pZCYqE5FbxbZWllFzmxyRebfpxMT6fDLLPavyRZssccbZje0KhphaY5xMxuT1MehUFGNLpGJKTk7YpMNuz/APcwYflFl2KkxYIzy+UAHmOwY9Pcxx8I6Otn7QKNcfdzHOxvb0uPOOxkLKNmhbGrxNloScu1Vb8wSuZ62JB6gxdjK4N/QozhU0iUrHvOmZ542/8jDY1UF9kRzfmf3FtlC80Nwlq7n/ACju/wCorC5vlr34GxfNftyJVB7ucOiNnNPm6+I94H0dRHbGe4eYftMQPC8S5PRCR9yaJsh66/pEK5Yz6HOx1/6cDmS31/rHMj842P5BwohRio0yzpEucXUqHnPgY273fCsfLL1iSNSnX/ehXaimN3kzJk9Gl951Vj1wjNvG2sdmlGn9aCDck0XZD2iLNGosG/WIn5W4jdrcTCDMuOKD10MZmZVI0cTuJidTdqqYmp7VvTFFZ9lhdGhYwklUHAQxwVolDUs2+QFj6GEyY3kjtQ8M0cMt8nSRHSqaWRczFAGtyIqx0OX2LD8W03/uv1HOyVppzGXLmAuBE0fDm+ytPxrFF0nZeN3Ngfs92Z8bEZWFgBx4m8Ni06xux8upeVLgnYsFc+Ru3uD5ROjp1LeJEKzmhkl6iXLU2MyYiAnQF3CXPrEORdjRGqy7Eg8z7wQXCB9ik8d0+ESNcCjratJ2U8pfFaXKN7WzeUkwjyLkeUQ4kNI92ZtBpE1ZiajUcCOKnx94MuGOWDixsWV45bkagN45XYCcW7hF+t/u253ytGD/AOPP4nw65Nn40Nm++DNNu7Xepml300VeAHL9TG5gwLFHavz9TIzZnklb/BEVR7piWXREhxWHNfwiFx/KEuxVosEQNHDpxN+RvAe4jkvlOrsb0zXa3MN7GI49jMs24O0U7cyJzlJcxSVcfZmKMSkjkbEHxHKJcOaUXS5Ic2JSV9GhVklpkztJQxYs2CkHC3Ek/dOobTPpFzHlhGO2T6KWTFJy3JdklIpmWnbs1LKSDOmaDunuol82UHMm2Z6CE3xlNOX4X+7O7GoOvy/7DKfpE6IWcUo746QS6OoZ7Ll/KPsoB/Mc/wBIebEiSlUe7YQkOzs+iQorBVHKI58tskjwkj1DZiOR/wCIHyrO9MQ3nmItBNdgWwTVNhqomYVxeGLPyhMbccy+qHlHdjf0ZW91pweqkg/axjjxlPy8IuapVib+37kGD+Yl9/2LDu/VYctQdREWeFjYpFkmKFTI6nIdIys7s0MKoytqLDtGflowb+YD+sVX2Wl0TrkmOgTez5Y7CYv3kPtEuF1NMqa2G/Tzj9GVUU4wN1jd28Hzz4j3oT3Jk4KtQNXa3rFecVGLNbHN5MuNL3/fg3ERkHtQgA+O6c5mJo9nWLIYc4PNjvarp25T5J9Jqk+0cn6/ZghKvk4ZsxeKzHX+ViPygj8q+wPsRmqSLDU5DxOQhn0KSe9zA1tRbRZmD/8AJVl/7Ijx/KhpdkOxhxTsObYbm179L6ZCDarv1O7nVehzMNgba2yjvRwuUydsMgghtDb/ANde9jhuMVtbXjPk9R0/9idfDGuxzszsl/bDadY6Gr5HBcSlK2vbQ3tHXLKvk6/Aq2+o13jajLS/2IkrhbHftrYsZw27VQfltfheLWB5Gn8Qimor5SHaJxTpvkb8J+mf5Rx9MF2RlHNs4PKIIumO+hWTMKVFxlZri3qI6nUzj5iaJRMHRZ0pihIzwkix4gW0jWhtyR5Myd45US1LtSfmrTpjg5EOxbLlnw6R1YYJ2kcllm1Vkj2lwIBBWUe8TyB9oVnRlsubdR1N/WGyNR5YQi5cJWSZzta5ihk8QwY/W39C9i8OzZO1S+pDbx7UnSSstSEL4Qptcm5tx/SLGlzQzYnkap3VEWo00sWaME7VW2TdAzZBmLkC2I6m3ExJJUiC7Y62zI7SROkD550iYE6ui9oo/wBJitNtVL2ZPDuvdGebibSVqymF9XA0+8CPziXUa/G4fD9WNi0U93xPREmtXMWa6A4Qsxl691iNeGkYWq8Wyzk4x4RtaXwvFCKk+WaMguFPNV9oki7imVciqTRR9/5Yk1EqaDhMxSviVzH0vHWciNafaINsm9DAdLVsjaCFRiuAQRmDyh4ctURZmlBt+xWg/csMzePQeh81cfPbL3uNuyspVqJmc1hdRwUH8yPeMvU5m24Lo9h4ToIxis8+30vb/kuMUzcCAD40pn4/3rEkWMOrxKKdFjkRkRoevCA4S+9QH7S7j5ZwScvhOQOf9RceULj+Wvbg7LsT3ZlBqqTi+SWxnOeASQpmtfp3LecGR+UI9kXNnl2Z2+Z2LN4sSx+pMMlXBxnN46cBntpHWzhxa+sco6cmUznAilmbIAC5MJNpI6uWSO19lzpQVpkpkUgC5GV7n8rRFikujskxpLaLKEYrHRRaWMul7eRyjtAQKMVJ5i/rp7xU6JTuUf3nhYegtHV2HoXXc+s7zSjowuPxD9RF/TTp0U9TC1ZZCLGL5QJemMRMZCxewb8J9oiyPyslxK5pfU82VNGEZDSPIZMjb5Z6+MEuiZkZmIVLkaS4EN7KNCaaYVBYBwCeFip9Y9N4VzBnnfEm1JBs5M1PLWNCb9DOh2Rm+O1hS1Oz5p+UVQDcsDo0tr+TE+UVsnyFnH834KRsin/Ztq9nwlVgA/AZgZP9BWMrP/MizVwfypIsleoFXO/+5/q5MY2bjLL7m1h/kx+xosj5E/CPaNnF8iMLN87Kr8TKMTJMokZrMyPK6kRI1ZGuyJ3bmGZKNxd0Nj1HAxxDMsmzSG7pFs8vaGXDFmrVEB+z4GKn7LEfWPQQdxTPmupi45JR9madurUYpCre5Tuk9NV+hA8oyNTGsl+57XwjNv0yjfMeP7f0JiK5qBAB8WUsy3rDRYxIAxKjjPSYY4TplGppEKDFNpcSuozYyGbGjgakIxdTbQMp0hb2y56f7ne0NqVuxpJs05PU2kyRxMoMHqJlvukrLlg8SW5GFbuVewdIhb2seB48PIw9oU6DekMcC8AHjGAC7/D2hSUErJhPfMxOiKGADn/MjAngGB0BMVMkrdEiXBe9viVUSjThlYzcPykNhW4JfpkDbmbdYXoOzEZ8gypjy2N2luyEjiVYrcdDaLUHaI2KK2USWKKLUqouxsv5nlHdyS5OUyKqwMZtoz/TX8x6RWl2SroSknvE9Y4uzpK0FWZcxWHAg/WJoSpkco2jR1n47NfJsxl5Eet414O42ZM1tlRJSr34HSFYHG26wJLY8Qp9ohycQk/oyfCv8SP3Qz3ZrcajlHjMio9hF2i30WZiKPYS6Ot8ZmFacfj/ANser8Ij5Jfg814m/MhPZ5sLnTKL8+ShEbb7bsttCn7KWyLMUhlL3AuL5XGlxxinmlUaLWKNyshNgbvTKidInzkaVOkFVnq4IEzsgTLeW2jE2AP9IoZY7pJovYp7U4+492psdZctqibOC1LzMXYXQ2DtfDkb3AOumUZWfBSeST59jW0+ocpLHFcV2SVdvMlOkrGGOKWD3RfIZEmNDTu8aZnalbcjRXN6d+JNRJWXJBZiym5ytY5iJX0QRdsQ2BOKOJq3wE2deV44OXWRKwzBbTIjwjpwiN4ZZWpfkbEeYH9Y29LK8SPB+L49uqn9eS57h/4Tc8Q/O0VNd86Nn+HXeGX3LPFE9CEAHxLx8YPUYeUc64sdR7RJFnB/SVCKSXXELZCwOfr/AH01jsm/QB3QbakymEyXTv2yklWaocIDfI4EAY5W7uOxhKlJVfAyaQnWbyVEw4pgkO+gdqeSWA4AMVvlfLjHFipcNg536EdPrZkwATGxAG4HXSHjHnkRnmOJbFAvBYUcl45YF/8AhfttD/0cz5sZeSc875uhtpncg9T0ivkXNjxZd9q1MmhkPOcWUG4VRmznJRlxJ4mIox9hpSswt6gu7TG+Z2Zj4sSx+pi1HhEbFZZiRMU72nLAkjkHBP8AfpBkVQORdyIp3u/gD6nM+/0iBvkkPJZyjh0c49Iezhe91avEjIdUNx4NkR62+saWmn6Gfqoepakm2F+kTsqope8le7js1zZzhHAZxV1k1DE7L2khuyKiy7s0HYy1XU8T1jxubJukesx49saLrswXIgx8sTK6Q0+Ib50/4X91/SPXeELyS/B5fxN+aP5PaU4qdSOBzi3LiZSXMSC+KeM0AeXcYXUsQbGwveKmeW2LLeFbpJmcUG0Z7SwGLmST3WZybMvAAtcekZWpyXGkaWmjUx9sxj2nnGTl6NnC+S37zVX7inW1yyuLnlcRp6CO7GZPiUtuQoVXTiXMQjLvAZRbywSXBTwztl02SkwZo2vBtDEROXzZc8TZYNrOndYf14x0Uhd46kPPtxVVH5/nGxo1WM8X43Ldqn9El/39Sz/Duov2idAfQ2/OItcuEyz/AA7kqc8f2ZdYzj1QQ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00" y="3612672"/>
            <a:ext cx="4636346" cy="3088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6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745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B5E0F-D640-4F64-A452-C5C286930938}" type="slidenum">
              <a:rPr lang="it-IT" altLang="it-IT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 dirty="0">
              <a:solidFill>
                <a:srgbClr val="FFFFFF"/>
              </a:solidFill>
            </a:endParaRPr>
          </a:p>
        </p:txBody>
      </p:sp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8983" y="1754659"/>
            <a:ext cx="78725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Il programma è stato ideato  per offrire un ulteriore strumento di negoziazione per le AATT e per le RSA (laddove presenti).</a:t>
            </a:r>
          </a:p>
          <a:p>
            <a:pPr algn="just"/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otrà essere veicolato tramite le stesse Associazioni  nel corso della negoziazione e in ogni caso prima della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fase di sottoscrizione del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verbale di conciliazione in sede sindacale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.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 </a:t>
            </a:r>
            <a:endParaRPr lang="it-IT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  <a:p>
            <a:pPr algn="just"/>
            <a:endParaRPr lang="it-I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  <a:p>
            <a:pPr algn="just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Il programma è valido anche per 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quadri e professional sia in servizio che pensionati.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8984" y="572858"/>
            <a:ext cx="444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Quando proporlo</a:t>
            </a:r>
            <a:endParaRPr lang="it-IT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</p:txBody>
      </p:sp>
      <p:pic>
        <p:nvPicPr>
          <p:cNvPr id="8" name="Picture 2" descr="Risultati immagini per associazioni territoriali federman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7" y="5116791"/>
            <a:ext cx="5075237" cy="5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265693" y="4496198"/>
            <a:ext cx="412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ASSOCIAZIONI TERRITORIALI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745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B5E0F-D640-4F64-A452-C5C286930938}" type="slidenum">
              <a:rPr lang="it-IT" altLang="it-IT" sz="1400">
                <a:solidFill>
                  <a:schemeClr val="tx2">
                    <a:lumMod val="50000"/>
                  </a:schemeClr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8984" y="1477516"/>
            <a:ext cx="8116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G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arantisce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il capitale assicurato in caso di decesso per qualsiasi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causa dell’Assicurato (da infortunio o malattia), avvenuto in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corso di validità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della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polizza,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con liquidazione a favore dei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beneficiari designati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.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 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0758" y="4156897"/>
            <a:ext cx="8072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Il capitale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di € 150.000 è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stato individuato sulla base di quanto previsto dal CCNL per il dirigente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single (senza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familiari a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carico o celibe).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garanzia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prevede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copertura immediata per il caso di infortunio e un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periodo di carenza di 180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giorni per il caso di malattia.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8985" y="275464"/>
            <a:ext cx="5937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Sezione Vita </a:t>
            </a:r>
          </a:p>
          <a:p>
            <a:pPr lvl="0"/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Temporanea Caso Morte</a:t>
            </a:r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86946"/>
              </p:ext>
            </p:extLst>
          </p:nvPr>
        </p:nvGraphicFramePr>
        <p:xfrm>
          <a:off x="625474" y="2676572"/>
          <a:ext cx="7966075" cy="112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509"/>
                <a:gridCol w="2821125"/>
                <a:gridCol w="3140441"/>
              </a:tblGrid>
              <a:tr h="318330">
                <a:tc rowSpan="2">
                  <a:txBody>
                    <a:bodyPr/>
                    <a:lstStyle/>
                    <a:p>
                      <a:pPr algn="ctr"/>
                      <a:endParaRPr lang="it-IT" sz="1400" b="1" dirty="0" smtClean="0">
                        <a:solidFill>
                          <a:schemeClr val="tx1"/>
                        </a:solidFill>
                        <a:effectLst/>
                        <a:latin typeface="Gill Sans Light"/>
                      </a:endParaRPr>
                    </a:p>
                    <a:p>
                      <a:pPr algn="ctr"/>
                      <a:endParaRPr lang="it-IT" sz="1400" b="1" dirty="0" smtClean="0">
                        <a:solidFill>
                          <a:schemeClr val="tx1"/>
                        </a:solidFill>
                        <a:effectLst/>
                        <a:latin typeface="Gill Sans Light"/>
                      </a:endParaRP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</a:rPr>
                        <a:t>CAPITALI</a:t>
                      </a:r>
                      <a:r>
                        <a:rPr lang="it-IT" sz="1400" b="1" baseline="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</a:rPr>
                        <a:t> ASSICURATI 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Gill Sans Light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La nostra proposta</a:t>
                      </a:r>
                      <a:endParaRPr lang="it-IT" sz="1400" b="1" kern="1200" baseline="0" dirty="0">
                        <a:solidFill>
                          <a:schemeClr val="tx1"/>
                        </a:solidFill>
                        <a:effectLst/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ART 12 CCNL</a:t>
                      </a:r>
                      <a:endParaRPr lang="it-IT" sz="1400" b="1" kern="1200" baseline="0" dirty="0">
                        <a:solidFill>
                          <a:schemeClr val="tx1"/>
                        </a:solidFill>
                        <a:effectLst/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80466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00"/>
                        </a:spcAft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Light"/>
                        </a:rPr>
                        <a:t>€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ill Sans Light"/>
                        </a:rPr>
                        <a:t> 150.000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Light"/>
                      </a:endParaRPr>
                    </a:p>
                  </a:txBody>
                  <a:tcPr marL="90000" marR="90000" marT="46800" marB="46800" anchor="ctr">
                    <a:solidFill>
                      <a:srgbClr val="D3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€</a:t>
                      </a:r>
                      <a:r>
                        <a:rPr lang="it-IT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 150.000 se single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€ 220.000 se con figli e/o coniuge a carico</a:t>
                      </a:r>
                      <a:endParaRPr lang="it-IT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marB="0" anchor="ctr">
                    <a:solidFill>
                      <a:srgbClr val="D3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0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2168979"/>
              </p:ext>
            </p:extLst>
          </p:nvPr>
        </p:nvGraphicFramePr>
        <p:xfrm>
          <a:off x="457200" y="1562102"/>
          <a:ext cx="8229600" cy="483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582"/>
                <a:gridCol w="1350818"/>
                <a:gridCol w="727364"/>
                <a:gridCol w="1330036"/>
                <a:gridCol w="760021"/>
                <a:gridCol w="1297379"/>
                <a:gridCol w="780803"/>
                <a:gridCol w="1276597"/>
              </a:tblGrid>
              <a:tr h="774775">
                <a:tc gridSpan="8">
                  <a:txBody>
                    <a:bodyPr/>
                    <a:lstStyle/>
                    <a:p>
                      <a:pPr algn="ctr"/>
                      <a:r>
                        <a:rPr lang="it-IT" sz="1800" b="1" kern="1200" dirty="0" smtClean="0">
                          <a:solidFill>
                            <a:schemeClr val="bg1"/>
                          </a:solidFill>
                          <a:latin typeface="Gill Sans Light"/>
                          <a:ea typeface="+mn-ea"/>
                          <a:cs typeface="+mn-cs"/>
                        </a:rPr>
                        <a:t>Premi</a:t>
                      </a:r>
                      <a:r>
                        <a:rPr lang="it-IT" sz="1800" b="1" kern="1200" baseline="0" dirty="0" smtClean="0">
                          <a:solidFill>
                            <a:schemeClr val="bg1"/>
                          </a:solidFill>
                          <a:latin typeface="Gill Sans Light"/>
                          <a:ea typeface="+mn-ea"/>
                          <a:cs typeface="+mn-cs"/>
                        </a:rPr>
                        <a:t> annui</a:t>
                      </a:r>
                      <a:r>
                        <a:rPr lang="it-IT" sz="1800" b="1" kern="1200" dirty="0" smtClean="0">
                          <a:solidFill>
                            <a:schemeClr val="bg1"/>
                          </a:solidFill>
                          <a:latin typeface="Gill Sans Light"/>
                          <a:ea typeface="+mn-ea"/>
                          <a:cs typeface="+mn-cs"/>
                        </a:rPr>
                        <a:t> lordi in relazione all’età del dirigente </a:t>
                      </a:r>
                    </a:p>
                    <a:p>
                      <a:pPr algn="ctr"/>
                      <a:r>
                        <a:rPr lang="it-IT" sz="1800" b="1" kern="1200" dirty="0" smtClean="0">
                          <a:solidFill>
                            <a:schemeClr val="bg1"/>
                          </a:solidFill>
                          <a:latin typeface="Gill Sans Light"/>
                          <a:ea typeface="+mn-ea"/>
                          <a:cs typeface="+mn-cs"/>
                        </a:rPr>
                        <a:t>Capitale assicurato € 150.000 </a:t>
                      </a:r>
                      <a:endParaRPr lang="it-IT" sz="1800" b="1" kern="1200" baseline="0" dirty="0" smtClean="0">
                        <a:solidFill>
                          <a:schemeClr val="bg1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3843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ETA’</a:t>
                      </a:r>
                      <a:endParaRPr lang="it-IT" sz="1400" dirty="0">
                        <a:solidFill>
                          <a:schemeClr val="bg1"/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PREMIO</a:t>
                      </a:r>
                      <a:endParaRPr lang="it-IT" sz="1400" dirty="0">
                        <a:solidFill>
                          <a:schemeClr val="bg1"/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ETA’</a:t>
                      </a:r>
                      <a:endParaRPr lang="it-IT" sz="1400" dirty="0">
                        <a:solidFill>
                          <a:schemeClr val="bg1"/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PREMIO</a:t>
                      </a:r>
                      <a:endParaRPr lang="it-IT" sz="1400" dirty="0">
                        <a:solidFill>
                          <a:schemeClr val="bg1"/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ETA’</a:t>
                      </a:r>
                      <a:endParaRPr lang="it-IT" sz="1400" dirty="0">
                        <a:solidFill>
                          <a:schemeClr val="bg1"/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PREMIO</a:t>
                      </a:r>
                      <a:endParaRPr lang="it-IT" sz="1400" dirty="0">
                        <a:solidFill>
                          <a:schemeClr val="bg1"/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ETA’</a:t>
                      </a:r>
                      <a:endParaRPr lang="it-IT" sz="1400" dirty="0">
                        <a:solidFill>
                          <a:schemeClr val="bg1"/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PREMIO</a:t>
                      </a:r>
                      <a:endParaRPr lang="it-IT" sz="1400" dirty="0">
                        <a:solidFill>
                          <a:schemeClr val="bg1"/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3843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30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€ 132,00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40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€ 171,00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€ 448,50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60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€ 1.303,50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43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31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€ 136,50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41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€ 186,00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51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€ 486,00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61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€ 1.443,00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43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32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€ 139,50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42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€ 202,50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52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€ 537,00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62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€ 1.596,00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43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33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€ 138,00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43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€ 222,00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53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€ 604,50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63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€ 1.759,50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43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34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€ 138,00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44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€ 244,50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54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€ 675,00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64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€ 1.942,50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43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35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€ 139,50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45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€ 265,50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55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€ 759,00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65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€ 2.142,00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43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36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€ 142,50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46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€ 297,00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56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€ 846,00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66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€ 2.353,50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43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37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€ 148,50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47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€ 339,00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57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€ 943,50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67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€ 2.559,00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43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38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€ 157,50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48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€ 378,00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58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€ 1.053,00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68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€ 2.788,50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43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39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€ 162,00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49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€ 415,50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59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€ 1.173,00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69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€ 3.031,50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436">
                <a:tc gridSpan="6">
                  <a:txBody>
                    <a:bodyPr/>
                    <a:lstStyle/>
                    <a:p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70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Light"/>
                        </a:rPr>
                        <a:t>€ 3.349,50</a:t>
                      </a: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346364" y="504427"/>
            <a:ext cx="4987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Sezione Vita </a:t>
            </a:r>
          </a:p>
          <a:p>
            <a:pPr lvl="0"/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Temporanea Caso Morte</a:t>
            </a:r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01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745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B5E0F-D640-4F64-A452-C5C286930938}" type="slidenum">
              <a:rPr lang="it-IT" altLang="it-IT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 dirty="0">
              <a:solidFill>
                <a:srgbClr val="FFFFFF"/>
              </a:solidFill>
            </a:endParaRPr>
          </a:p>
        </p:txBody>
      </p:sp>
      <p:sp>
        <p:nvSpPr>
          <p:cNvPr id="10" name="Segnaposto data 2"/>
          <p:cNvSpPr txBox="1">
            <a:spLocks/>
          </p:cNvSpPr>
          <p:nvPr/>
        </p:nvSpPr>
        <p:spPr bwMode="auto">
          <a:xfrm>
            <a:off x="206375" y="6432550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CDC19A-47D4-457D-9E7D-ABCCF6D553F9}" type="datetime1">
              <a:rPr lang="it-IT" altLang="it-IT" sz="8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20/04/2016</a:t>
            </a:fld>
            <a:endParaRPr lang="it-IT" altLang="it-IT" sz="800">
              <a:solidFill>
                <a:schemeClr val="bg2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5400000">
            <a:off x="57944" y="-57944"/>
            <a:ext cx="720725" cy="8366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8984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88865" y="1129941"/>
            <a:ext cx="81868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Riguarda gli infortuni subiti nello svolgimento delle attività professionali principali e secondarie dichiarate e di ogni altra attività che non abbia carattere professionale.  </a:t>
            </a: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6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suddetti capitali assicurati sono stati individuati sulla base di una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attività «NON manuale» dell’Assicurato e su un’ipotetica R.A.L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rispettivamente di € 70.000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(ipotesi A - poco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superiore al minimo del CCNL) e di €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100.000 (ipotesi B), moltiplicato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5 volte per il caso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morte e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6 volte per il caso di invalidità permanente, così come previsto dal CCNL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.</a:t>
            </a:r>
          </a:p>
          <a:p>
            <a:pPr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lvl="0"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La franchigia nella misura del 5% è stata inserita per consentire il vantaggio fiscale della 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detrazione di imposta del 19%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del premio pagato, con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il limite di € 530,00 (Art. 15 TUIR, Art 12 D.L. 102 del 31/08/2013, Legge 124 del 28/10/2013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).</a:t>
            </a:r>
          </a:p>
          <a:p>
            <a:pPr lvl="0" algn="just"/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lvl="0" algn="just"/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In caso di una invalidità permanente superiore al 50% sarà riconosciuto un indennizzo pari al 100% della somma assicurata.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200" dirty="0" smtClean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endParaRPr lang="it-IT" sz="1400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8306" y="320615"/>
            <a:ext cx="540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Sezione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 Infortuni 24 ore su 24</a:t>
            </a:r>
            <a:endParaRPr lang="it-IT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  <a:p>
            <a:endParaRPr lang="it-IT" sz="16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32759"/>
              </p:ext>
            </p:extLst>
          </p:nvPr>
        </p:nvGraphicFramePr>
        <p:xfrm>
          <a:off x="539895" y="1754659"/>
          <a:ext cx="8086188" cy="1962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659"/>
                <a:gridCol w="3681351"/>
                <a:gridCol w="2902178"/>
              </a:tblGrid>
              <a:tr h="445160">
                <a:tc rowSpan="3"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CAPITALI ASSICURATI</a:t>
                      </a:r>
                    </a:p>
                    <a:p>
                      <a:pPr algn="r"/>
                      <a:endParaRPr lang="it-IT" sz="140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Le nostre proposte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(franchigia IP 5% relativo al 15%)</a:t>
                      </a:r>
                      <a:endParaRPr lang="it-IT" sz="1400" dirty="0" smtClean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Cosa prevede l’ Art .12 del CCNL</a:t>
                      </a:r>
                      <a:endParaRPr lang="it-IT" sz="140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/>
                </a:tc>
              </a:tr>
              <a:tr h="758579">
                <a:tc vMerge="1"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00"/>
                        </a:spcAft>
                      </a:pPr>
                      <a:endParaRPr lang="it-IT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algn="l" fontAlgn="ctr">
                        <a:spcAft>
                          <a:spcPts val="100"/>
                        </a:spcAft>
                      </a:pPr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A - Caso morte € 350.000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 fontAlgn="ctr">
                        <a:spcAft>
                          <a:spcPts val="100"/>
                        </a:spcAft>
                      </a:pPr>
                      <a:r>
                        <a:rPr lang="it-IT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      Caso Invalidità permanente € 420.000 </a:t>
                      </a:r>
                    </a:p>
                  </a:txBody>
                  <a:tcPr>
                    <a:solidFill>
                      <a:srgbClr val="D3E6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Morte 5 volte la 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Invalidità permanente 6 volte la RAL</a:t>
                      </a:r>
                      <a:endParaRPr lang="it-IT" sz="140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>
                    <a:solidFill>
                      <a:srgbClr val="D3E6FF"/>
                    </a:solidFill>
                  </a:tcPr>
                </a:tc>
              </a:tr>
              <a:tr h="685695">
                <a:tc v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00"/>
                        </a:spcAft>
                      </a:pPr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B - Caso morte € 500.000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 fontAlgn="ctr">
                        <a:spcAft>
                          <a:spcPts val="100"/>
                        </a:spcAft>
                      </a:pPr>
                      <a:r>
                        <a:rPr lang="it-IT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Gill Sans Light"/>
                          <a:ea typeface="+mn-ea"/>
                          <a:cs typeface="+mn-cs"/>
                        </a:rPr>
                        <a:t>      Caso Invalidità permanente € 600.000</a:t>
                      </a:r>
                    </a:p>
                  </a:txBody>
                  <a:tcPr>
                    <a:solidFill>
                      <a:srgbClr val="D3E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8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34974" y="680241"/>
            <a:ext cx="5112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Sezione Infortuni</a:t>
            </a:r>
            <a:endParaRPr lang="it-IT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7141"/>
              </p:ext>
            </p:extLst>
          </p:nvPr>
        </p:nvGraphicFramePr>
        <p:xfrm>
          <a:off x="434974" y="1771651"/>
          <a:ext cx="8366126" cy="2668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40"/>
                <a:gridCol w="2509352"/>
                <a:gridCol w="2158803"/>
                <a:gridCol w="2091531"/>
              </a:tblGrid>
              <a:tr h="702260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Premio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 annuo</a:t>
                      </a:r>
                      <a:endParaRPr lang="it-IT" sz="1800" b="1" kern="1200" baseline="0" dirty="0" smtClean="0">
                        <a:solidFill>
                          <a:schemeClr val="bg1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>
                          <a:solidFill>
                            <a:schemeClr val="bg1"/>
                          </a:solidFill>
                          <a:latin typeface="Gill Sans Light"/>
                          <a:ea typeface="+mn-ea"/>
                          <a:cs typeface="+mn-cs"/>
                        </a:rPr>
                        <a:t>Franchigia 5% relativa al 15% </a:t>
                      </a:r>
                    </a:p>
                    <a:p>
                      <a:endParaRPr lang="it-IT" sz="1400" dirty="0">
                        <a:latin typeface="Gill Sans Light"/>
                      </a:endParaRPr>
                    </a:p>
                  </a:txBody>
                  <a:tcPr marR="0" marT="180000" marB="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6502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marT="180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Capitale assicurato caso morte</a:t>
                      </a:r>
                      <a:endParaRPr lang="it-IT" sz="1400" b="1" kern="1200" dirty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Capitale assicurato invalidità permanente</a:t>
                      </a:r>
                      <a:endParaRPr lang="it-IT" sz="1400" b="1" kern="1200" dirty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Light"/>
                        </a:rPr>
                        <a:t>Premio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Light"/>
                        </a:rPr>
                        <a:t> lordo</a:t>
                      </a:r>
                      <a:endParaRPr lang="it-IT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Light"/>
                      </a:endParaRPr>
                    </a:p>
                  </a:txBody>
                  <a:tcPr/>
                </a:tc>
              </a:tr>
              <a:tr h="5684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OPZIONE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 A</a:t>
                      </a: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it-IT" sz="1400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€ 350.000</a:t>
                      </a: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€ 420.000</a:t>
                      </a: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€ 372,00</a:t>
                      </a:r>
                    </a:p>
                  </a:txBody>
                  <a:tcPr marT="0" marB="108000" anchor="ctr"/>
                </a:tc>
              </a:tr>
              <a:tr h="56849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002060"/>
                          </a:solidFill>
                          <a:latin typeface="Gill Sans Light"/>
                        </a:rPr>
                        <a:t>OPZIONE B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Gill Sans Light"/>
                      </a:endParaRPr>
                    </a:p>
                  </a:txBody>
                  <a:tcPr marT="18000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it-IT" sz="1400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€ 500.000</a:t>
                      </a: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€ 600.000</a:t>
                      </a: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 531,00</a:t>
                      </a: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marT="0" marB="108000" anchor="ctr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34974" y="4876217"/>
            <a:ext cx="8366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E’ possibile eliminare parzialmente la franchigia con un modesto  aumento di premio (vedi tabella slide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succesiva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).</a:t>
            </a:r>
          </a:p>
          <a:p>
            <a:pPr algn="just"/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Gill Sans Light"/>
              </a:rPr>
              <a:t>Nel caso in cui l’Assicurato svolga abitualmente attività manuali o pericolose, la garanzia sarà comunque operante con dei massimali ridotti.</a:t>
            </a:r>
            <a:endParaRPr lang="it-IT" dirty="0">
              <a:solidFill>
                <a:schemeClr val="tx2">
                  <a:lumMod val="50000"/>
                </a:schemeClr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99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34974" y="680241"/>
            <a:ext cx="5112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/>
              </a:rPr>
              <a:t>Sezione Infortuni</a:t>
            </a:r>
            <a:endParaRPr lang="it-IT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89912"/>
              </p:ext>
            </p:extLst>
          </p:nvPr>
        </p:nvGraphicFramePr>
        <p:xfrm>
          <a:off x="434974" y="1771651"/>
          <a:ext cx="8366126" cy="2668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40"/>
                <a:gridCol w="2509352"/>
                <a:gridCol w="2158803"/>
                <a:gridCol w="2091531"/>
              </a:tblGrid>
              <a:tr h="702260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Premio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latin typeface="Gill Sans Light"/>
                        </a:rPr>
                        <a:t> annuo</a:t>
                      </a:r>
                      <a:endParaRPr lang="it-IT" sz="1800" b="1" kern="1200" baseline="0" dirty="0" smtClean="0">
                        <a:solidFill>
                          <a:schemeClr val="bg1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>
                          <a:solidFill>
                            <a:schemeClr val="bg1"/>
                          </a:solidFill>
                          <a:latin typeface="Gill Sans Light"/>
                          <a:ea typeface="+mn-ea"/>
                          <a:cs typeface="+mn-cs"/>
                        </a:rPr>
                        <a:t>Nessuna franchigia sulle somme fino ad € 155.000 </a:t>
                      </a:r>
                    </a:p>
                    <a:p>
                      <a:endParaRPr lang="it-IT" sz="1400" dirty="0">
                        <a:latin typeface="Gill Sans Light"/>
                      </a:endParaRPr>
                    </a:p>
                  </a:txBody>
                  <a:tcPr marR="0" marT="180000" marB="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6502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marT="180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Capitale assicurato caso morte</a:t>
                      </a:r>
                      <a:endParaRPr lang="it-IT" sz="1400" b="1" kern="1200" dirty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Capitale assicurato invalidità permanente</a:t>
                      </a:r>
                      <a:endParaRPr lang="it-IT" sz="1400" b="1" kern="1200" dirty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Light"/>
                        </a:rPr>
                        <a:t>Premio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Light"/>
                        </a:rPr>
                        <a:t> lordo</a:t>
                      </a:r>
                      <a:endParaRPr lang="it-IT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Light"/>
                      </a:endParaRPr>
                    </a:p>
                  </a:txBody>
                  <a:tcPr/>
                </a:tc>
              </a:tr>
              <a:tr h="5684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OPZIONE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 A</a:t>
                      </a: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it-IT" sz="1400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€ 350.000</a:t>
                      </a: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€ 420.000</a:t>
                      </a: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€ 493,00</a:t>
                      </a:r>
                    </a:p>
                  </a:txBody>
                  <a:tcPr marT="0" marB="108000" anchor="ctr"/>
                </a:tc>
              </a:tr>
              <a:tr h="56849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002060"/>
                          </a:solidFill>
                          <a:latin typeface="Gill Sans Light"/>
                        </a:rPr>
                        <a:t>OPZIONE B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Gill Sans Light"/>
                      </a:endParaRPr>
                    </a:p>
                  </a:txBody>
                  <a:tcPr marT="18000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it-IT" sz="1400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€ 500.000</a:t>
                      </a: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€ 600.000</a:t>
                      </a:r>
                    </a:p>
                  </a:txBody>
                  <a:tcPr marT="0" marB="10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€</a:t>
                      </a:r>
                      <a:r>
                        <a:rPr lang="it-IT" sz="1400" b="1" kern="1200" baseline="0" dirty="0" smtClean="0">
                          <a:solidFill>
                            <a:srgbClr val="002060"/>
                          </a:solidFill>
                          <a:latin typeface="Gill Sans Light"/>
                          <a:ea typeface="+mn-ea"/>
                          <a:cs typeface="+mn-cs"/>
                        </a:rPr>
                        <a:t> 704,00</a:t>
                      </a:r>
                      <a:endParaRPr lang="it-IT" sz="1400" b="1" kern="1200" dirty="0" smtClean="0">
                        <a:solidFill>
                          <a:srgbClr val="002060"/>
                        </a:solidFill>
                        <a:latin typeface="Gill Sans Light"/>
                        <a:ea typeface="+mn-ea"/>
                        <a:cs typeface="+mn-cs"/>
                      </a:endParaRPr>
                    </a:p>
                  </a:txBody>
                  <a:tcPr marT="0" marB="108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2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idi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C6516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D799C4C3C7354A8214085DACC34071" ma:contentTypeVersion="1" ma:contentTypeDescription="Creare un nuovo documento." ma:contentTypeScope="" ma:versionID="75129450fefc68c5eb00f3fc5ba1586f">
  <xsd:schema xmlns:xsd="http://www.w3.org/2001/XMLSchema" xmlns:p="http://schemas.microsoft.com/office/2006/metadata/properties" targetNamespace="http://schemas.microsoft.com/office/2006/metadata/properties" ma:root="true" ma:fieldsID="12ea773fbb7beede31573ae383d9c57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707A14-8505-45B5-8423-B7033AF4C054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A52561-8E95-4F97-B86C-2C7EDD437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802D200-D3F7-4D7E-8035-F48B6F7315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6267</TotalTime>
  <Words>2424</Words>
  <Application>Microsoft Office PowerPoint</Application>
  <PresentationFormat>Presentazione su schermo (4:3)</PresentationFormat>
  <Paragraphs>440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4" baseType="lpstr">
      <vt:lpstr>Arial</vt:lpstr>
      <vt:lpstr>Calibri</vt:lpstr>
      <vt:lpstr>Candara</vt:lpstr>
      <vt:lpstr>Gill Sans</vt:lpstr>
      <vt:lpstr>Gill Sans Light</vt:lpstr>
      <vt:lpstr>Gill Sans MT</vt:lpstr>
      <vt:lpstr>Ocean Sans Std Book SemiExt</vt:lpstr>
      <vt:lpstr>Symbol</vt:lpstr>
      <vt:lpstr>Tahoma</vt:lpstr>
      <vt:lpstr>Wingdings</vt:lpstr>
      <vt:lpstr>Praesidium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3) Vi sono delle migliorie rispetto a quanto previsto nel CCNL? Si. Il CCNL prevede il diritto all’indennità soltanto in caso di riduzione oltre i 2/3 della capacità lavorativa mentre nella nostra polizza il pagamento dell’indennizzo è previsto, fino alla concorrenza del capitale assicurato, già al verificarsi di una invalidità di grado pari o superiore al 26%.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valentina</dc:creator>
  <cp:lastModifiedBy>Alessandra Sisti</cp:lastModifiedBy>
  <cp:revision>453</cp:revision>
  <cp:lastPrinted>2015-12-09T10:06:04Z</cp:lastPrinted>
  <dcterms:created xsi:type="dcterms:W3CDTF">2015-05-04T09:19:52Z</dcterms:created>
  <dcterms:modified xsi:type="dcterms:W3CDTF">2016-04-20T16:03:30Z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0x010100CBD799C4C3C7354A8214085DACC34071</vt:lpwstr>
  </property>
</Properties>
</file>